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0"/>
  </p:notesMasterIdLst>
  <p:sldIdLst>
    <p:sldId id="257" r:id="rId2"/>
    <p:sldId id="259" r:id="rId3"/>
    <p:sldId id="290" r:id="rId4"/>
    <p:sldId id="291" r:id="rId5"/>
    <p:sldId id="262" r:id="rId6"/>
    <p:sldId id="288" r:id="rId7"/>
    <p:sldId id="292" r:id="rId8"/>
    <p:sldId id="287" r:id="rId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8B99BD3F-E720-AC45-AE34-FBC6C9FF7C52}">
          <p14:sldIdLst>
            <p14:sldId id="257"/>
            <p14:sldId id="259"/>
            <p14:sldId id="290"/>
            <p14:sldId id="291"/>
            <p14:sldId id="262"/>
            <p14:sldId id="288"/>
            <p14:sldId id="292"/>
            <p14:sldId id="28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4696"/>
  </p:normalViewPr>
  <p:slideViewPr>
    <p:cSldViewPr snapToGrid="0" snapToObjects="1">
      <p:cViewPr varScale="1">
        <p:scale>
          <a:sx n="94" d="100"/>
          <a:sy n="94" d="100"/>
        </p:scale>
        <p:origin x="152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3488843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scicrunch.org/resolver/RRID:AB_2178887" TargetMode="External"/><Relationship Id="rId7" Type="http://schemas.openxmlformats.org/officeDocument/2006/relationships/hyperlink" Target="https://scicrunch.org/resources"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scicrunch.org/resolver/RRID:SCR_007358" TargetMode="External"/><Relationship Id="rId5" Type="http://schemas.openxmlformats.org/officeDocument/2006/relationships/hyperlink" Target="https://scicrunch.org/resolver/RRID:CVCL_1H60" TargetMode="External"/><Relationship Id="rId4" Type="http://schemas.openxmlformats.org/officeDocument/2006/relationships/hyperlink" Target="https://scicrunch.org/resolver/RRID:MGI:3840442"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1" name="Shape 91"/>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2" name="Shape 92"/>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07" name="Shape 107"/>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07" name="Shape 107"/>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07" name="Shape 107"/>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US" sz="1100" b="1">
                <a:latin typeface="Arial"/>
                <a:ea typeface="Arial"/>
                <a:cs typeface="Arial"/>
                <a:sym typeface="Arial"/>
              </a:rPr>
              <a:t>Journal practices in contacting authors.</a:t>
            </a:r>
            <a:endParaRPr sz="1100" b="1">
              <a:latin typeface="Arial"/>
              <a:ea typeface="Arial"/>
              <a:cs typeface="Arial"/>
              <a:sym typeface="Arial"/>
            </a:endParaRPr>
          </a:p>
          <a:p>
            <a:pPr marL="0" lvl="0" indent="0">
              <a:spcBef>
                <a:spcPts val="0"/>
              </a:spcBef>
              <a:spcAft>
                <a:spcPts val="0"/>
              </a:spcAft>
              <a:buNone/>
            </a:pPr>
            <a:r>
              <a:rPr lang="en-US" sz="1100">
                <a:latin typeface="Arial"/>
                <a:ea typeface="Arial"/>
                <a:cs typeface="Arial"/>
                <a:sym typeface="Arial"/>
              </a:rPr>
              <a:t>Different journals chose to contact authors at different stages of the publishing cycle and assist in the addition of RRIDs via different mechanisms. The participation rate was by far the lowest with only instructions to authors; these journals are not included in this table (for example BMC) and had &lt;1% participation rates. When authors were asked by a blanket mailing containing instructions, participation rates ranged between 1 and 15%. Participation was very high if the editorial staff asked authors directly or suggested identifiers for their manuscript. Note that in some cases only an approximation could be made by the participating journals.</a:t>
            </a:r>
            <a:endParaRPr sz="1100">
              <a:latin typeface="Arial"/>
              <a:ea typeface="Arial"/>
              <a:cs typeface="Arial"/>
              <a:sym typeface="Arial"/>
            </a:endParaRPr>
          </a:p>
          <a:p>
            <a:pPr marL="0" lvl="0" indent="0">
              <a:spcBef>
                <a:spcPts val="0"/>
              </a:spcBef>
              <a:spcAft>
                <a:spcPts val="0"/>
              </a:spcAft>
              <a:buNone/>
            </a:pPr>
            <a:endParaRPr sz="1100">
              <a:latin typeface="Arial"/>
              <a:ea typeface="Arial"/>
              <a:cs typeface="Arial"/>
              <a:sym typeface="Arial"/>
            </a:endParaRPr>
          </a:p>
          <a:p>
            <a:pPr marL="0" lvl="0" indent="0">
              <a:spcBef>
                <a:spcPts val="0"/>
              </a:spcBef>
              <a:spcAft>
                <a:spcPts val="0"/>
              </a:spcAft>
              <a:buNone/>
            </a:pPr>
            <a:r>
              <a:rPr lang="en-US" sz="1100">
                <a:latin typeface="Arial"/>
                <a:ea typeface="Arial"/>
                <a:cs typeface="Arial"/>
                <a:sym typeface="Arial"/>
              </a:rPr>
              <a:t>Here are some example RRIDs:</a:t>
            </a:r>
            <a:endParaRPr sz="1100">
              <a:latin typeface="Arial"/>
              <a:ea typeface="Arial"/>
              <a:cs typeface="Arial"/>
              <a:sym typeface="Arial"/>
            </a:endParaRPr>
          </a:p>
          <a:p>
            <a:pPr marL="0" lvl="0" indent="0">
              <a:spcBef>
                <a:spcPts val="0"/>
              </a:spcBef>
              <a:spcAft>
                <a:spcPts val="0"/>
              </a:spcAft>
              <a:buNone/>
            </a:pPr>
            <a:r>
              <a:rPr lang="en-US" sz="1100">
                <a:latin typeface="Arial"/>
                <a:ea typeface="Arial"/>
                <a:cs typeface="Arial"/>
                <a:sym typeface="Arial"/>
              </a:rPr>
              <a:t>· Antibody:</a:t>
            </a:r>
            <a:r>
              <a:rPr lang="en-US" sz="1100">
                <a:latin typeface="Arial"/>
                <a:ea typeface="Arial"/>
                <a:cs typeface="Arial"/>
                <a:sym typeface="Arial"/>
                <a:hlinkClick r:id="rId3"/>
              </a:rPr>
              <a:t> </a:t>
            </a:r>
            <a:r>
              <a:rPr lang="en-US" sz="1100" u="sng">
                <a:solidFill>
                  <a:schemeClr val="hlink"/>
                </a:solidFill>
                <a:latin typeface="Arial"/>
                <a:ea typeface="Arial"/>
                <a:cs typeface="Arial"/>
                <a:sym typeface="Arial"/>
                <a:hlinkClick r:id="rId3"/>
              </a:rPr>
              <a:t>RRID:AB_2178887</a:t>
            </a:r>
            <a:endParaRPr sz="1100" u="sng">
              <a:solidFill>
                <a:schemeClr val="hlink"/>
              </a:solidFill>
              <a:latin typeface="Arial"/>
              <a:ea typeface="Arial"/>
              <a:cs typeface="Arial"/>
              <a:sym typeface="Arial"/>
              <a:hlinkClick r:id="rId3"/>
            </a:endParaRPr>
          </a:p>
          <a:p>
            <a:pPr marL="0" lvl="0" indent="0">
              <a:spcBef>
                <a:spcPts val="0"/>
              </a:spcBef>
              <a:spcAft>
                <a:spcPts val="0"/>
              </a:spcAft>
              <a:buNone/>
            </a:pPr>
            <a:r>
              <a:rPr lang="en-US" sz="1100">
                <a:latin typeface="Arial"/>
                <a:ea typeface="Arial"/>
                <a:cs typeface="Arial"/>
                <a:sym typeface="Arial"/>
              </a:rPr>
              <a:t>· Model organism:</a:t>
            </a:r>
            <a:r>
              <a:rPr lang="en-US" sz="1100">
                <a:latin typeface="Arial"/>
                <a:ea typeface="Arial"/>
                <a:cs typeface="Arial"/>
                <a:sym typeface="Arial"/>
                <a:hlinkClick r:id="rId4"/>
              </a:rPr>
              <a:t> </a:t>
            </a:r>
            <a:r>
              <a:rPr lang="en-US" sz="1100" u="sng">
                <a:solidFill>
                  <a:schemeClr val="hlink"/>
                </a:solidFill>
                <a:latin typeface="Arial"/>
                <a:ea typeface="Arial"/>
                <a:cs typeface="Arial"/>
                <a:sym typeface="Arial"/>
                <a:hlinkClick r:id="rId4"/>
              </a:rPr>
              <a:t>RRID:MGI:3840442</a:t>
            </a:r>
            <a:endParaRPr sz="1100" u="sng">
              <a:solidFill>
                <a:schemeClr val="hlink"/>
              </a:solidFill>
              <a:latin typeface="Arial"/>
              <a:ea typeface="Arial"/>
              <a:cs typeface="Arial"/>
              <a:sym typeface="Arial"/>
              <a:hlinkClick r:id="rId4"/>
            </a:endParaRPr>
          </a:p>
          <a:p>
            <a:pPr marL="0" lvl="0" indent="0">
              <a:spcBef>
                <a:spcPts val="0"/>
              </a:spcBef>
              <a:spcAft>
                <a:spcPts val="0"/>
              </a:spcAft>
              <a:buNone/>
            </a:pPr>
            <a:r>
              <a:rPr lang="en-US" sz="1100">
                <a:latin typeface="Arial"/>
                <a:ea typeface="Arial"/>
                <a:cs typeface="Arial"/>
                <a:sym typeface="Arial"/>
              </a:rPr>
              <a:t>· Cell line:</a:t>
            </a:r>
            <a:r>
              <a:rPr lang="en-US" sz="1100">
                <a:latin typeface="Arial"/>
                <a:ea typeface="Arial"/>
                <a:cs typeface="Arial"/>
                <a:sym typeface="Arial"/>
                <a:hlinkClick r:id="rId5"/>
              </a:rPr>
              <a:t> </a:t>
            </a:r>
            <a:r>
              <a:rPr lang="en-US" sz="1100" u="sng">
                <a:solidFill>
                  <a:schemeClr val="hlink"/>
                </a:solidFill>
                <a:latin typeface="Arial"/>
                <a:ea typeface="Arial"/>
                <a:cs typeface="Arial"/>
                <a:sym typeface="Arial"/>
                <a:hlinkClick r:id="rId5"/>
              </a:rPr>
              <a:t>RRID:CVCL_1H60</a:t>
            </a:r>
            <a:endParaRPr sz="1100" u="sng">
              <a:solidFill>
                <a:schemeClr val="hlink"/>
              </a:solidFill>
              <a:latin typeface="Arial"/>
              <a:ea typeface="Arial"/>
              <a:cs typeface="Arial"/>
              <a:sym typeface="Arial"/>
              <a:hlinkClick r:id="rId5"/>
            </a:endParaRPr>
          </a:p>
          <a:p>
            <a:pPr marL="0" lvl="0" indent="0">
              <a:spcBef>
                <a:spcPts val="0"/>
              </a:spcBef>
              <a:spcAft>
                <a:spcPts val="0"/>
              </a:spcAft>
              <a:buNone/>
            </a:pPr>
            <a:r>
              <a:rPr lang="en-US" sz="1100">
                <a:latin typeface="Arial"/>
                <a:ea typeface="Arial"/>
                <a:cs typeface="Arial"/>
                <a:sym typeface="Arial"/>
              </a:rPr>
              <a:t>· Tools:</a:t>
            </a:r>
            <a:r>
              <a:rPr lang="en-US" sz="1100">
                <a:latin typeface="Arial"/>
                <a:ea typeface="Arial"/>
                <a:cs typeface="Arial"/>
                <a:sym typeface="Arial"/>
                <a:hlinkClick r:id="rId6"/>
              </a:rPr>
              <a:t> </a:t>
            </a:r>
            <a:r>
              <a:rPr lang="en-US" sz="1100" u="sng">
                <a:solidFill>
                  <a:schemeClr val="hlink"/>
                </a:solidFill>
                <a:latin typeface="Arial"/>
                <a:ea typeface="Arial"/>
                <a:cs typeface="Arial"/>
                <a:sym typeface="Arial"/>
                <a:hlinkClick r:id="rId6"/>
              </a:rPr>
              <a:t>RRID:SCR_007358</a:t>
            </a:r>
            <a:endParaRPr sz="1100" u="sng">
              <a:solidFill>
                <a:schemeClr val="hlink"/>
              </a:solidFill>
              <a:latin typeface="Arial"/>
              <a:ea typeface="Arial"/>
              <a:cs typeface="Arial"/>
              <a:sym typeface="Arial"/>
              <a:hlinkClick r:id="rId6"/>
            </a:endParaRPr>
          </a:p>
          <a:p>
            <a:pPr marL="0" lvl="0" indent="0">
              <a:spcBef>
                <a:spcPts val="0"/>
              </a:spcBef>
              <a:spcAft>
                <a:spcPts val="0"/>
              </a:spcAft>
              <a:buNone/>
            </a:pPr>
            <a:r>
              <a:rPr lang="en-US" sz="1100" b="1">
                <a:latin typeface="Arial"/>
                <a:ea typeface="Arial"/>
                <a:cs typeface="Arial"/>
                <a:sym typeface="Arial"/>
              </a:rPr>
              <a:t>The</a:t>
            </a:r>
            <a:r>
              <a:rPr lang="en-US" sz="1100" b="1">
                <a:latin typeface="Arial"/>
                <a:ea typeface="Arial"/>
                <a:cs typeface="Arial"/>
                <a:sym typeface="Arial"/>
                <a:hlinkClick r:id="rId7"/>
              </a:rPr>
              <a:t> </a:t>
            </a:r>
            <a:r>
              <a:rPr lang="en-US" sz="1100" b="1" u="sng">
                <a:solidFill>
                  <a:schemeClr val="hlink"/>
                </a:solidFill>
                <a:latin typeface="Arial"/>
                <a:ea typeface="Arial"/>
                <a:cs typeface="Arial"/>
                <a:sym typeface="Arial"/>
                <a:hlinkClick r:id="rId7"/>
              </a:rPr>
              <a:t>RRID Portal</a:t>
            </a:r>
            <a:r>
              <a:rPr lang="en-US" sz="1100" b="1">
                <a:latin typeface="Arial"/>
                <a:ea typeface="Arial"/>
                <a:cs typeface="Arial"/>
                <a:sym typeface="Arial"/>
              </a:rPr>
              <a:t> lists existing RRIDs and instructions for creating a new one if an RRID matching the resource does not already exist.</a:t>
            </a:r>
            <a:endParaRPr sz="1100" b="1">
              <a:latin typeface="Arial"/>
              <a:ea typeface="Arial"/>
              <a:cs typeface="Arial"/>
              <a:sym typeface="Arial"/>
            </a:endParaRPr>
          </a:p>
          <a:p>
            <a:pPr marL="0" lvl="0" indent="0">
              <a:spcBef>
                <a:spcPts val="0"/>
              </a:spcBef>
              <a:spcAft>
                <a:spcPts val="0"/>
              </a:spcAft>
              <a:buClr>
                <a:schemeClr val="dk1"/>
              </a:buClr>
              <a:buSzPts val="1100"/>
              <a:buFont typeface="Arial"/>
              <a:buNone/>
            </a:pPr>
            <a:endParaRPr sz="1100" b="1">
              <a:latin typeface="Arial"/>
              <a:ea typeface="Arial"/>
              <a:cs typeface="Arial"/>
              <a:sym typeface="Arial"/>
            </a:endParaRPr>
          </a:p>
          <a:p>
            <a:pPr marL="0" lvl="0" indent="0">
              <a:spcBef>
                <a:spcPts val="0"/>
              </a:spcBef>
              <a:spcAft>
                <a:spcPts val="0"/>
              </a:spcAft>
              <a:buNone/>
            </a:pPr>
            <a:endParaRPr/>
          </a:p>
        </p:txBody>
      </p:sp>
      <p:sp>
        <p:nvSpPr>
          <p:cNvPr id="126" name="Shape 126"/>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Shape 37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6" name="Shape 37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77" name="Shape 37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8</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2"/>
        <p:cNvGrpSpPr/>
        <p:nvPr/>
      </p:nvGrpSpPr>
      <p:grpSpPr>
        <a:xfrm>
          <a:off x="0" y="0"/>
          <a:ext cx="0" cy="0"/>
          <a:chOff x="0" y="0"/>
          <a:chExt cx="0" cy="0"/>
        </a:xfrm>
      </p:grpSpPr>
      <p:pic>
        <p:nvPicPr>
          <p:cNvPr id="33" name="Shape 33" descr="powerpint.png"/>
          <p:cNvPicPr preferRelativeResize="0"/>
          <p:nvPr/>
        </p:nvPicPr>
        <p:blipFill rotWithShape="1">
          <a:blip r:embed="rId2">
            <a:alphaModFix/>
          </a:blip>
          <a:srcRect/>
          <a:stretch/>
        </p:blipFill>
        <p:spPr>
          <a:xfrm>
            <a:off x="0" y="5755843"/>
            <a:ext cx="9144000" cy="1102157"/>
          </a:xfrm>
          <a:prstGeom prst="rect">
            <a:avLst/>
          </a:prstGeom>
          <a:noFill/>
          <a:ln>
            <a:noFill/>
          </a:ln>
        </p:spPr>
      </p:pic>
      <p:sp>
        <p:nvSpPr>
          <p:cNvPr id="34" name="Shape 34"/>
          <p:cNvSpPr/>
          <p:nvPr/>
        </p:nvSpPr>
        <p:spPr>
          <a:xfrm>
            <a:off x="0" y="0"/>
            <a:ext cx="9144000" cy="84137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5" name="Shape 35"/>
          <p:cNvSpPr txBox="1"/>
          <p:nvPr/>
        </p:nvSpPr>
        <p:spPr>
          <a:xfrm>
            <a:off x="3505045" y="5935086"/>
            <a:ext cx="5370512" cy="9001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50" b="0" i="1" u="none" strike="noStrike" cap="none">
                <a:solidFill>
                  <a:srgbClr val="000000"/>
                </a:solidFill>
                <a:latin typeface="Calibri"/>
                <a:ea typeface="Calibri"/>
                <a:cs typeface="Calibri"/>
                <a:sym typeface="Calibri"/>
              </a:rPr>
              <a:t>iDigBio is funded by a grant from the National Science Foundation’s Advancing Digitization of Biodiversity Collections Program.  Any opinions, findings, and conclusions or recommendations expressed in this material are those of the author(s) and do not necessarily reflect the views of the National Science Foundation.</a:t>
            </a:r>
            <a:endParaRPr/>
          </a:p>
          <a:p>
            <a:pPr marL="0" marR="0" lvl="0" indent="0" algn="l" rtl="0">
              <a:spcBef>
                <a:spcPts val="0"/>
              </a:spcBef>
              <a:spcAft>
                <a:spcPts val="0"/>
              </a:spcAft>
              <a:buNone/>
            </a:pPr>
            <a:endParaRPr sz="1050" b="0" i="0" u="none" strike="noStrike" cap="none">
              <a:solidFill>
                <a:srgbClr val="000000"/>
              </a:solidFill>
              <a:latin typeface="Calibri"/>
              <a:ea typeface="Calibri"/>
              <a:cs typeface="Calibri"/>
              <a:sym typeface="Calibri"/>
            </a:endParaRPr>
          </a:p>
        </p:txBody>
      </p:sp>
      <p:sp>
        <p:nvSpPr>
          <p:cNvPr id="36" name="Shape 36"/>
          <p:cNvSpPr txBox="1">
            <a:spLocks noGrp="1"/>
          </p:cNvSpPr>
          <p:nvPr>
            <p:ph type="ctrTitle"/>
          </p:nvPr>
        </p:nvSpPr>
        <p:spPr>
          <a:xfrm>
            <a:off x="685800" y="1696371"/>
            <a:ext cx="7382435" cy="941368"/>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3600" b="1" i="0" u="none" strike="noStrike" cap="none">
                <a:solidFill>
                  <a:schemeClr val="dk1"/>
                </a:solidFill>
                <a:latin typeface="Helvetica Neue"/>
                <a:ea typeface="Helvetica Neue"/>
                <a:cs typeface="Helvetica Neue"/>
                <a:sym typeface="Helvetica Neue"/>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subTitle" idx="1"/>
          </p:nvPr>
        </p:nvSpPr>
        <p:spPr>
          <a:xfrm>
            <a:off x="685800" y="3352390"/>
            <a:ext cx="6400800" cy="1410110"/>
          </a:xfrm>
          <a:prstGeom prst="rect">
            <a:avLst/>
          </a:prstGeom>
          <a:noFill/>
          <a:ln>
            <a:noFill/>
          </a:ln>
        </p:spPr>
        <p:txBody>
          <a:bodyPr spcFirstLastPara="1" wrap="square" lIns="91425" tIns="91425" rIns="91425" bIns="91425" anchor="t" anchorCtr="0"/>
          <a:lstStyle>
            <a:lvl1pPr marL="0" marR="0" lvl="0" indent="0" algn="l" rtl="0">
              <a:spcBef>
                <a:spcPts val="440"/>
              </a:spcBef>
              <a:spcAft>
                <a:spcPts val="0"/>
              </a:spcAft>
              <a:buClr>
                <a:srgbClr val="262626"/>
              </a:buClr>
              <a:buSzPts val="3200"/>
              <a:buFont typeface="Arial"/>
              <a:buNone/>
              <a:defRPr sz="2200" b="0" i="0" u="none" strike="noStrike" cap="none">
                <a:solidFill>
                  <a:srgbClr val="262626"/>
                </a:solidFill>
                <a:latin typeface="Cambria"/>
                <a:ea typeface="Cambria"/>
                <a:cs typeface="Cambria"/>
                <a:sym typeface="Cambria"/>
              </a:defRPr>
            </a:lvl1pPr>
            <a:lvl2pPr marL="457200" marR="0" lvl="1" indent="0" algn="ctr" rtl="0">
              <a:spcBef>
                <a:spcPts val="400"/>
              </a:spcBef>
              <a:spcAft>
                <a:spcPts val="0"/>
              </a:spcAft>
              <a:buClr>
                <a:srgbClr val="888888"/>
              </a:buClr>
              <a:buSzPts val="2000"/>
              <a:buFont typeface="Arial"/>
              <a:buNone/>
              <a:defRPr sz="2000" b="0" i="0" u="none" strike="noStrike" cap="none">
                <a:solidFill>
                  <a:srgbClr val="888888"/>
                </a:solidFill>
                <a:latin typeface="Cambria"/>
                <a:ea typeface="Cambria"/>
                <a:cs typeface="Cambria"/>
                <a:sym typeface="Cambria"/>
              </a:defRPr>
            </a:lvl2pPr>
            <a:lvl3pPr marL="914400" marR="0" lvl="2" indent="0" algn="ctr" rtl="0">
              <a:spcBef>
                <a:spcPts val="400"/>
              </a:spcBef>
              <a:spcAft>
                <a:spcPts val="0"/>
              </a:spcAft>
              <a:buClr>
                <a:srgbClr val="888888"/>
              </a:buClr>
              <a:buSzPts val="2000"/>
              <a:buFont typeface="Arial"/>
              <a:buNone/>
              <a:defRPr sz="2000" b="0" i="0" u="none" strike="noStrike" cap="none">
                <a:solidFill>
                  <a:srgbClr val="888888"/>
                </a:solidFill>
                <a:latin typeface="Cambria"/>
                <a:ea typeface="Cambria"/>
                <a:cs typeface="Cambria"/>
                <a:sym typeface="Cambria"/>
              </a:defRPr>
            </a:lvl3pPr>
            <a:lvl4pPr marL="1371600" marR="0" lvl="3" indent="0" algn="ctr" rtl="0">
              <a:spcBef>
                <a:spcPts val="400"/>
              </a:spcBef>
              <a:spcAft>
                <a:spcPts val="0"/>
              </a:spcAft>
              <a:buClr>
                <a:srgbClr val="888888"/>
              </a:buClr>
              <a:buSzPts val="2000"/>
              <a:buFont typeface="Arial"/>
              <a:buNone/>
              <a:defRPr sz="2000" b="0" i="0" u="none" strike="noStrike" cap="none">
                <a:solidFill>
                  <a:srgbClr val="888888"/>
                </a:solidFill>
                <a:latin typeface="Cambria"/>
                <a:ea typeface="Cambria"/>
                <a:cs typeface="Cambria"/>
                <a:sym typeface="Cambria"/>
              </a:defRPr>
            </a:lvl4pPr>
            <a:lvl5pPr marL="1828800" marR="0" lvl="4" indent="0" algn="ctr" rtl="0">
              <a:spcBef>
                <a:spcPts val="400"/>
              </a:spcBef>
              <a:spcAft>
                <a:spcPts val="0"/>
              </a:spcAft>
              <a:buClr>
                <a:srgbClr val="888888"/>
              </a:buClr>
              <a:buSzPts val="2000"/>
              <a:buFont typeface="Arial"/>
              <a:buNone/>
              <a:defRPr sz="2000" b="0" i="0" u="none" strike="noStrike" cap="none">
                <a:solidFill>
                  <a:srgbClr val="888888"/>
                </a:solidFill>
                <a:latin typeface="Cambria"/>
                <a:ea typeface="Cambria"/>
                <a:cs typeface="Cambria"/>
                <a:sym typeface="Cambria"/>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pic>
        <p:nvPicPr>
          <p:cNvPr id="38" name="Shape 38" descr="iDigBio_Logo_with border"/>
          <p:cNvPicPr preferRelativeResize="0"/>
          <p:nvPr/>
        </p:nvPicPr>
        <p:blipFill rotWithShape="1">
          <a:blip r:embed="rId3">
            <a:alphaModFix/>
          </a:blip>
          <a:srcRect/>
          <a:stretch/>
        </p:blipFill>
        <p:spPr>
          <a:xfrm>
            <a:off x="104863" y="89572"/>
            <a:ext cx="1543573" cy="523791"/>
          </a:xfrm>
          <a:prstGeom prst="rect">
            <a:avLst/>
          </a:prstGeom>
          <a:noFill/>
          <a:ln>
            <a:noFill/>
          </a:ln>
        </p:spPr>
      </p:pic>
      <p:pic>
        <p:nvPicPr>
          <p:cNvPr id="39" name="Shape 39" descr="4 top right hexagons"/>
          <p:cNvPicPr preferRelativeResize="0"/>
          <p:nvPr/>
        </p:nvPicPr>
        <p:blipFill rotWithShape="1">
          <a:blip r:embed="rId4">
            <a:alphaModFix/>
          </a:blip>
          <a:srcRect l="-11575"/>
          <a:stretch/>
        </p:blipFill>
        <p:spPr>
          <a:xfrm rot="-386487">
            <a:off x="4325766" y="-395277"/>
            <a:ext cx="5210867" cy="1779470"/>
          </a:xfrm>
          <a:prstGeom prst="rect">
            <a:avLst/>
          </a:prstGeom>
          <a:noFill/>
          <a:ln>
            <a:noFill/>
          </a:ln>
        </p:spPr>
      </p:pic>
      <p:pic>
        <p:nvPicPr>
          <p:cNvPr id="40" name="Shape 40" descr="birds.psd"/>
          <p:cNvPicPr preferRelativeResize="0"/>
          <p:nvPr/>
        </p:nvPicPr>
        <p:blipFill rotWithShape="1">
          <a:blip r:embed="rId5">
            <a:alphaModFix/>
          </a:blip>
          <a:srcRect/>
          <a:stretch/>
        </p:blipFill>
        <p:spPr>
          <a:xfrm rot="-419348">
            <a:off x="7798834" y="459975"/>
            <a:ext cx="1500160" cy="1328928"/>
          </a:xfrm>
          <a:prstGeom prst="rect">
            <a:avLst/>
          </a:prstGeom>
          <a:noFill/>
          <a:ln>
            <a:noFill/>
          </a:ln>
        </p:spPr>
      </p:pic>
      <p:pic>
        <p:nvPicPr>
          <p:cNvPr id="41" name="Shape 41" descr="snaKE.psd"/>
          <p:cNvPicPr preferRelativeResize="0"/>
          <p:nvPr/>
        </p:nvPicPr>
        <p:blipFill rotWithShape="1">
          <a:blip r:embed="rId6">
            <a:alphaModFix/>
          </a:blip>
          <a:srcRect/>
          <a:stretch/>
        </p:blipFill>
        <p:spPr>
          <a:xfrm rot="6691212">
            <a:off x="3808917" y="-642801"/>
            <a:ext cx="1401624" cy="119809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2"/>
        <p:cNvGrpSpPr/>
        <p:nvPr/>
      </p:nvGrpSpPr>
      <p:grpSpPr>
        <a:xfrm>
          <a:off x="0" y="0"/>
          <a:ext cx="0" cy="0"/>
          <a:chOff x="0" y="0"/>
          <a:chExt cx="0" cy="0"/>
        </a:xfrm>
      </p:grpSpPr>
      <p:sp>
        <p:nvSpPr>
          <p:cNvPr id="43" name="Shape 43"/>
          <p:cNvSpPr/>
          <p:nvPr/>
        </p:nvSpPr>
        <p:spPr>
          <a:xfrm>
            <a:off x="227013" y="720725"/>
            <a:ext cx="8721725" cy="592613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4" name="Shape 44"/>
          <p:cNvSpPr/>
          <p:nvPr/>
        </p:nvSpPr>
        <p:spPr>
          <a:xfrm>
            <a:off x="8758238" y="6410325"/>
            <a:ext cx="385762" cy="355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5" name="Shape 45"/>
          <p:cNvSpPr txBox="1"/>
          <p:nvPr/>
        </p:nvSpPr>
        <p:spPr>
          <a:xfrm>
            <a:off x="8578850" y="6475413"/>
            <a:ext cx="520700" cy="1873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b="0" i="0" u="none" strike="noStrike" cap="none">
                <a:solidFill>
                  <a:srgbClr val="FFFFFF"/>
                </a:solidFill>
                <a:latin typeface="Cambria"/>
                <a:ea typeface="Cambria"/>
                <a:cs typeface="Cambria"/>
                <a:sym typeface="Cambria"/>
              </a:rPr>
              <a:t>‹#›</a:t>
            </a:fld>
            <a:endParaRPr sz="900" b="0" i="0" u="none" strike="noStrike" cap="none">
              <a:solidFill>
                <a:srgbClr val="FFFFFF"/>
              </a:solidFill>
              <a:latin typeface="Cambria"/>
              <a:ea typeface="Cambria"/>
              <a:cs typeface="Cambria"/>
              <a:sym typeface="Cambria"/>
            </a:endParaRPr>
          </a:p>
        </p:txBody>
      </p:sp>
      <p:sp>
        <p:nvSpPr>
          <p:cNvPr id="46" name="Shape 46"/>
          <p:cNvSpPr txBox="1">
            <a:spLocks noGrp="1"/>
          </p:cNvSpPr>
          <p:nvPr>
            <p:ph type="title"/>
          </p:nvPr>
        </p:nvSpPr>
        <p:spPr>
          <a:xfrm>
            <a:off x="457200" y="973137"/>
            <a:ext cx="8229600" cy="5715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3200" b="0" i="0" u="none" strike="noStrike" cap="none">
                <a:solidFill>
                  <a:schemeClr val="dk1"/>
                </a:solidFill>
                <a:latin typeface="Helvetica Neue"/>
                <a:ea typeface="Helvetica Neue"/>
                <a:cs typeface="Helvetica Neue"/>
                <a:sym typeface="Helvetica Neue"/>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body" idx="1"/>
          </p:nvPr>
        </p:nvSpPr>
        <p:spPr>
          <a:xfrm>
            <a:off x="457200" y="1709110"/>
            <a:ext cx="8229600" cy="4700729"/>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mbria"/>
                <a:ea typeface="Cambria"/>
                <a:cs typeface="Cambria"/>
                <a:sym typeface="Cambria"/>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7"/>
        <p:cNvGrpSpPr/>
        <p:nvPr/>
      </p:nvGrpSpPr>
      <p:grpSpPr>
        <a:xfrm>
          <a:off x="0" y="0"/>
          <a:ext cx="0" cy="0"/>
          <a:chOff x="0" y="0"/>
          <a:chExt cx="0" cy="0"/>
        </a:xfrm>
      </p:grpSpPr>
      <p:sp>
        <p:nvSpPr>
          <p:cNvPr id="58" name="Shape 58"/>
          <p:cNvSpPr/>
          <p:nvPr/>
        </p:nvSpPr>
        <p:spPr>
          <a:xfrm>
            <a:off x="227013" y="720725"/>
            <a:ext cx="8721725" cy="592613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9" name="Shape 59"/>
          <p:cNvSpPr txBox="1"/>
          <p:nvPr/>
        </p:nvSpPr>
        <p:spPr>
          <a:xfrm>
            <a:off x="8578850" y="5888038"/>
            <a:ext cx="5207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200">
              <a:solidFill>
                <a:srgbClr val="FFFFFF"/>
              </a:solidFill>
              <a:latin typeface="Cambria"/>
              <a:ea typeface="Cambria"/>
              <a:cs typeface="Cambria"/>
              <a:sym typeface="Cambria"/>
            </a:endParaRPr>
          </a:p>
        </p:txBody>
      </p:sp>
      <p:sp>
        <p:nvSpPr>
          <p:cNvPr id="60" name="Shape 60"/>
          <p:cNvSpPr/>
          <p:nvPr/>
        </p:nvSpPr>
        <p:spPr>
          <a:xfrm>
            <a:off x="8758238" y="6410325"/>
            <a:ext cx="385762" cy="355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1" name="Shape 61"/>
          <p:cNvSpPr txBox="1"/>
          <p:nvPr/>
        </p:nvSpPr>
        <p:spPr>
          <a:xfrm>
            <a:off x="8578850" y="6475413"/>
            <a:ext cx="520700" cy="1873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a:solidFill>
                  <a:srgbClr val="FFFFFF"/>
                </a:solidFill>
                <a:latin typeface="Cambria"/>
                <a:ea typeface="Cambria"/>
                <a:cs typeface="Cambria"/>
                <a:sym typeface="Cambria"/>
              </a:rPr>
              <a:t>‹#›</a:t>
            </a:fld>
            <a:endParaRPr sz="900">
              <a:solidFill>
                <a:srgbClr val="FFFFFF"/>
              </a:solidFill>
              <a:latin typeface="Cambria"/>
              <a:ea typeface="Cambria"/>
              <a:cs typeface="Cambria"/>
              <a:sym typeface="Cambria"/>
            </a:endParaRPr>
          </a:p>
        </p:txBody>
      </p:sp>
      <p:sp>
        <p:nvSpPr>
          <p:cNvPr id="62" name="Shape 62"/>
          <p:cNvSpPr txBox="1">
            <a:spLocks noGrp="1"/>
          </p:cNvSpPr>
          <p:nvPr>
            <p:ph type="title"/>
          </p:nvPr>
        </p:nvSpPr>
        <p:spPr>
          <a:xfrm>
            <a:off x="457200" y="962942"/>
            <a:ext cx="8229600" cy="670528"/>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3200" b="0" i="0" u="none" strike="noStrike" cap="none">
                <a:solidFill>
                  <a:schemeClr val="dk1"/>
                </a:solidFill>
                <a:latin typeface="Helvetica Neue"/>
                <a:ea typeface="Helvetica Neue"/>
                <a:cs typeface="Helvetica Neue"/>
                <a:sym typeface="Helvetica Neue"/>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body" idx="1"/>
          </p:nvPr>
        </p:nvSpPr>
        <p:spPr>
          <a:xfrm>
            <a:off x="457200" y="1850228"/>
            <a:ext cx="4038600" cy="4506121"/>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mbria"/>
                <a:ea typeface="Cambria"/>
                <a:cs typeface="Cambria"/>
                <a:sym typeface="Cambria"/>
              </a:defRPr>
            </a:lvl1pPr>
            <a:lvl2pPr marL="914400" marR="0" lvl="1" indent="-342900" algn="l" rtl="0">
              <a:spcBef>
                <a:spcPts val="36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2"/>
          </p:nvPr>
        </p:nvSpPr>
        <p:spPr>
          <a:xfrm>
            <a:off x="4648200" y="1850228"/>
            <a:ext cx="4038600" cy="4506121"/>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mbria"/>
                <a:ea typeface="Cambria"/>
                <a:cs typeface="Cambria"/>
                <a:sym typeface="Cambria"/>
              </a:defRPr>
            </a:lvl1pPr>
            <a:lvl2pPr marL="914400" marR="0" lvl="1" indent="-342900" algn="l" rtl="0">
              <a:spcBef>
                <a:spcPts val="36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5"/>
        <p:cNvGrpSpPr/>
        <p:nvPr/>
      </p:nvGrpSpPr>
      <p:grpSpPr>
        <a:xfrm>
          <a:off x="0" y="0"/>
          <a:ext cx="0" cy="0"/>
          <a:chOff x="0" y="0"/>
          <a:chExt cx="0" cy="0"/>
        </a:xfrm>
      </p:grpSpPr>
      <p:sp>
        <p:nvSpPr>
          <p:cNvPr id="66" name="Shape 66"/>
          <p:cNvSpPr/>
          <p:nvPr/>
        </p:nvSpPr>
        <p:spPr>
          <a:xfrm>
            <a:off x="227013" y="720725"/>
            <a:ext cx="8721725" cy="592613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7" name="Shape 67"/>
          <p:cNvSpPr/>
          <p:nvPr/>
        </p:nvSpPr>
        <p:spPr>
          <a:xfrm>
            <a:off x="8758238" y="6410325"/>
            <a:ext cx="385762" cy="355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8" name="Shape 68"/>
          <p:cNvSpPr txBox="1"/>
          <p:nvPr/>
        </p:nvSpPr>
        <p:spPr>
          <a:xfrm>
            <a:off x="8578850" y="6475413"/>
            <a:ext cx="520700" cy="1873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a:solidFill>
                  <a:srgbClr val="FFFFFF"/>
                </a:solidFill>
                <a:latin typeface="Cambria"/>
                <a:ea typeface="Cambria"/>
                <a:cs typeface="Cambria"/>
                <a:sym typeface="Cambria"/>
              </a:rPr>
              <a:t>‹#›</a:t>
            </a:fld>
            <a:endParaRPr sz="900">
              <a:solidFill>
                <a:srgbClr val="FFFFFF"/>
              </a:solidFill>
              <a:latin typeface="Cambria"/>
              <a:ea typeface="Cambria"/>
              <a:cs typeface="Cambria"/>
              <a:sym typeface="Cambria"/>
            </a:endParaRPr>
          </a:p>
        </p:txBody>
      </p:sp>
      <p:sp>
        <p:nvSpPr>
          <p:cNvPr id="69" name="Shape 69"/>
          <p:cNvSpPr txBox="1">
            <a:spLocks noGrp="1"/>
          </p:cNvSpPr>
          <p:nvPr>
            <p:ph type="title"/>
          </p:nvPr>
        </p:nvSpPr>
        <p:spPr>
          <a:xfrm>
            <a:off x="457200" y="968927"/>
            <a:ext cx="8229600" cy="803443"/>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3200" b="0" i="0" u="none" strike="noStrike" cap="none">
                <a:solidFill>
                  <a:schemeClr val="dk1"/>
                </a:solidFill>
                <a:latin typeface="Helvetica Neue"/>
                <a:ea typeface="Helvetica Neue"/>
                <a:cs typeface="Helvetica Neue"/>
                <a:sym typeface="Helvetica Neue"/>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body" idx="1"/>
          </p:nvPr>
        </p:nvSpPr>
        <p:spPr>
          <a:xfrm>
            <a:off x="457200" y="1907406"/>
            <a:ext cx="4040188" cy="397959"/>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chemeClr val="dk1"/>
              </a:buClr>
              <a:buSzPts val="3200"/>
              <a:buFont typeface="Arial"/>
              <a:buNone/>
              <a:defRPr sz="2000" b="0" i="0" u="none" strike="noStrike" cap="none">
                <a:solidFill>
                  <a:schemeClr val="dk1"/>
                </a:solidFill>
                <a:latin typeface="Cambria"/>
                <a:ea typeface="Cambria"/>
                <a:cs typeface="Cambria"/>
                <a:sym typeface="Cambria"/>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mbria"/>
                <a:ea typeface="Cambria"/>
                <a:cs typeface="Cambria"/>
                <a:sym typeface="Cambria"/>
              </a:defRPr>
            </a:lvl2pPr>
            <a:lvl3pPr marL="1371600" marR="0" lvl="2" indent="-228600" algn="l" rtl="0">
              <a:spcBef>
                <a:spcPts val="360"/>
              </a:spcBef>
              <a:spcAft>
                <a:spcPts val="0"/>
              </a:spcAft>
              <a:buClr>
                <a:schemeClr val="dk1"/>
              </a:buClr>
              <a:buSzPts val="2000"/>
              <a:buFont typeface="Arial"/>
              <a:buNone/>
              <a:defRPr sz="1800" b="1" i="0" u="none" strike="noStrike" cap="none">
                <a:solidFill>
                  <a:schemeClr val="dk1"/>
                </a:solidFill>
                <a:latin typeface="Cambria"/>
                <a:ea typeface="Cambria"/>
                <a:cs typeface="Cambria"/>
                <a:sym typeface="Cambria"/>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Cambria"/>
                <a:ea typeface="Cambria"/>
                <a:cs typeface="Cambria"/>
                <a:sym typeface="Cambria"/>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Cambria"/>
                <a:ea typeface="Cambria"/>
                <a:cs typeface="Cambria"/>
                <a:sym typeface="Cambria"/>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body" idx="2"/>
          </p:nvPr>
        </p:nvSpPr>
        <p:spPr>
          <a:xfrm>
            <a:off x="457200" y="2446066"/>
            <a:ext cx="4040188" cy="3680097"/>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mbria"/>
                <a:ea typeface="Cambria"/>
                <a:cs typeface="Cambria"/>
                <a:sym typeface="Cambria"/>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mbria"/>
                <a:ea typeface="Cambria"/>
                <a:cs typeface="Cambria"/>
                <a:sym typeface="Cambria"/>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mbria"/>
                <a:ea typeface="Cambria"/>
                <a:cs typeface="Cambria"/>
                <a:sym typeface="Cambria"/>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body" idx="3"/>
          </p:nvPr>
        </p:nvSpPr>
        <p:spPr>
          <a:xfrm>
            <a:off x="4645025" y="1907406"/>
            <a:ext cx="4041775" cy="397959"/>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chemeClr val="dk1"/>
              </a:buClr>
              <a:buSzPts val="3200"/>
              <a:buFont typeface="Arial"/>
              <a:buNone/>
              <a:defRPr sz="2000" b="0" i="0" u="none" strike="noStrike" cap="none">
                <a:solidFill>
                  <a:schemeClr val="dk1"/>
                </a:solidFill>
                <a:latin typeface="Cambria"/>
                <a:ea typeface="Cambria"/>
                <a:cs typeface="Cambria"/>
                <a:sym typeface="Cambria"/>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mbria"/>
                <a:ea typeface="Cambria"/>
                <a:cs typeface="Cambria"/>
                <a:sym typeface="Cambria"/>
              </a:defRPr>
            </a:lvl2pPr>
            <a:lvl3pPr marL="1371600" marR="0" lvl="2" indent="-228600" algn="l" rtl="0">
              <a:spcBef>
                <a:spcPts val="360"/>
              </a:spcBef>
              <a:spcAft>
                <a:spcPts val="0"/>
              </a:spcAft>
              <a:buClr>
                <a:schemeClr val="dk1"/>
              </a:buClr>
              <a:buSzPts val="2000"/>
              <a:buFont typeface="Arial"/>
              <a:buNone/>
              <a:defRPr sz="1800" b="1" i="0" u="none" strike="noStrike" cap="none">
                <a:solidFill>
                  <a:schemeClr val="dk1"/>
                </a:solidFill>
                <a:latin typeface="Cambria"/>
                <a:ea typeface="Cambria"/>
                <a:cs typeface="Cambria"/>
                <a:sym typeface="Cambria"/>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Cambria"/>
                <a:ea typeface="Cambria"/>
                <a:cs typeface="Cambria"/>
                <a:sym typeface="Cambria"/>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Cambria"/>
                <a:ea typeface="Cambria"/>
                <a:cs typeface="Cambria"/>
                <a:sym typeface="Cambria"/>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body" idx="4"/>
          </p:nvPr>
        </p:nvSpPr>
        <p:spPr>
          <a:xfrm>
            <a:off x="4645025" y="2446066"/>
            <a:ext cx="4041775" cy="3680097"/>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mbria"/>
                <a:ea typeface="Cambria"/>
                <a:cs typeface="Cambria"/>
                <a:sym typeface="Cambria"/>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mbria"/>
                <a:ea typeface="Cambria"/>
                <a:cs typeface="Cambria"/>
                <a:sym typeface="Cambria"/>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mbria"/>
                <a:ea typeface="Cambria"/>
                <a:cs typeface="Cambria"/>
                <a:sym typeface="Cambria"/>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d Slide">
  <p:cSld name="End Slide">
    <p:spTree>
      <p:nvGrpSpPr>
        <p:cNvPr id="1" name="Shape 74"/>
        <p:cNvGrpSpPr/>
        <p:nvPr/>
      </p:nvGrpSpPr>
      <p:grpSpPr>
        <a:xfrm>
          <a:off x="0" y="0"/>
          <a:ext cx="0" cy="0"/>
          <a:chOff x="0" y="0"/>
          <a:chExt cx="0" cy="0"/>
        </a:xfrm>
      </p:grpSpPr>
      <p:pic>
        <p:nvPicPr>
          <p:cNvPr id="75" name="Shape 75" descr="powerpint.png"/>
          <p:cNvPicPr preferRelativeResize="0"/>
          <p:nvPr/>
        </p:nvPicPr>
        <p:blipFill rotWithShape="1">
          <a:blip r:embed="rId2">
            <a:alphaModFix/>
          </a:blip>
          <a:srcRect/>
          <a:stretch/>
        </p:blipFill>
        <p:spPr>
          <a:xfrm>
            <a:off x="0" y="5755843"/>
            <a:ext cx="9144000" cy="1102157"/>
          </a:xfrm>
          <a:prstGeom prst="rect">
            <a:avLst/>
          </a:prstGeom>
          <a:noFill/>
          <a:ln>
            <a:noFill/>
          </a:ln>
        </p:spPr>
      </p:pic>
      <p:sp>
        <p:nvSpPr>
          <p:cNvPr id="76" name="Shape 76"/>
          <p:cNvSpPr/>
          <p:nvPr/>
        </p:nvSpPr>
        <p:spPr>
          <a:xfrm>
            <a:off x="0" y="0"/>
            <a:ext cx="9144000" cy="84137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7" name="Shape 77"/>
          <p:cNvSpPr txBox="1"/>
          <p:nvPr/>
        </p:nvSpPr>
        <p:spPr>
          <a:xfrm>
            <a:off x="3773488" y="5935086"/>
            <a:ext cx="5370512" cy="9001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50" i="1">
                <a:solidFill>
                  <a:srgbClr val="000000"/>
                </a:solidFill>
                <a:latin typeface="Calibri"/>
                <a:ea typeface="Calibri"/>
                <a:cs typeface="Calibri"/>
                <a:sym typeface="Calibri"/>
              </a:rPr>
              <a:t>iDigBio is funded by a grant from the National Science Foundation’s Advancing Digitization of Biodiversity Collections Program.  Any opinions, findings, and conclusions or recommendations expressed in this material are those of the author(s) and do not necessarily reflect the views of the National Science Foundation.</a:t>
            </a:r>
            <a:endParaRPr/>
          </a:p>
          <a:p>
            <a:pPr marL="0" marR="0" lvl="0" indent="0" algn="l" rtl="0">
              <a:spcBef>
                <a:spcPts val="0"/>
              </a:spcBef>
              <a:spcAft>
                <a:spcPts val="0"/>
              </a:spcAft>
              <a:buNone/>
            </a:pPr>
            <a:endParaRPr sz="1050">
              <a:solidFill>
                <a:srgbClr val="000000"/>
              </a:solidFill>
              <a:latin typeface="Calibri"/>
              <a:ea typeface="Calibri"/>
              <a:cs typeface="Calibri"/>
              <a:sym typeface="Calibri"/>
            </a:endParaRPr>
          </a:p>
        </p:txBody>
      </p:sp>
      <p:pic>
        <p:nvPicPr>
          <p:cNvPr id="78" name="Shape 78" descr="iDigBio_Logo_with border"/>
          <p:cNvPicPr preferRelativeResize="0"/>
          <p:nvPr/>
        </p:nvPicPr>
        <p:blipFill rotWithShape="1">
          <a:blip r:embed="rId3">
            <a:alphaModFix/>
          </a:blip>
          <a:srcRect/>
          <a:stretch/>
        </p:blipFill>
        <p:spPr>
          <a:xfrm>
            <a:off x="4" y="-25496"/>
            <a:ext cx="2154602" cy="731136"/>
          </a:xfrm>
          <a:prstGeom prst="rect">
            <a:avLst/>
          </a:prstGeom>
          <a:noFill/>
          <a:ln>
            <a:noFill/>
          </a:ln>
        </p:spPr>
      </p:pic>
      <p:pic>
        <p:nvPicPr>
          <p:cNvPr id="79" name="Shape 79" descr="4 top right hexagons"/>
          <p:cNvPicPr preferRelativeResize="0"/>
          <p:nvPr/>
        </p:nvPicPr>
        <p:blipFill rotWithShape="1">
          <a:blip r:embed="rId4">
            <a:alphaModFix/>
          </a:blip>
          <a:srcRect l="-11575"/>
          <a:stretch/>
        </p:blipFill>
        <p:spPr>
          <a:xfrm rot="-386487">
            <a:off x="4325766" y="-395277"/>
            <a:ext cx="5210867" cy="1779470"/>
          </a:xfrm>
          <a:prstGeom prst="rect">
            <a:avLst/>
          </a:prstGeom>
          <a:noFill/>
          <a:ln>
            <a:noFill/>
          </a:ln>
        </p:spPr>
      </p:pic>
      <p:pic>
        <p:nvPicPr>
          <p:cNvPr id="80" name="Shape 80" descr="birds.psd"/>
          <p:cNvPicPr preferRelativeResize="0"/>
          <p:nvPr/>
        </p:nvPicPr>
        <p:blipFill rotWithShape="1">
          <a:blip r:embed="rId5">
            <a:alphaModFix/>
          </a:blip>
          <a:srcRect/>
          <a:stretch/>
        </p:blipFill>
        <p:spPr>
          <a:xfrm rot="-419348">
            <a:off x="7798834" y="459975"/>
            <a:ext cx="1500160" cy="1328928"/>
          </a:xfrm>
          <a:prstGeom prst="rect">
            <a:avLst/>
          </a:prstGeom>
          <a:noFill/>
          <a:ln>
            <a:noFill/>
          </a:ln>
        </p:spPr>
      </p:pic>
      <p:pic>
        <p:nvPicPr>
          <p:cNvPr id="81" name="Shape 81" descr="snaKE.psd"/>
          <p:cNvPicPr preferRelativeResize="0"/>
          <p:nvPr/>
        </p:nvPicPr>
        <p:blipFill rotWithShape="1">
          <a:blip r:embed="rId6">
            <a:alphaModFix/>
          </a:blip>
          <a:srcRect/>
          <a:stretch/>
        </p:blipFill>
        <p:spPr>
          <a:xfrm rot="6691212">
            <a:off x="3808917" y="-642801"/>
            <a:ext cx="1401624" cy="1198099"/>
          </a:xfrm>
          <a:prstGeom prst="rect">
            <a:avLst/>
          </a:prstGeom>
          <a:noFill/>
          <a:ln>
            <a:noFill/>
          </a:ln>
        </p:spPr>
      </p:pic>
      <p:pic>
        <p:nvPicPr>
          <p:cNvPr id="82" name="Shape 82"/>
          <p:cNvPicPr preferRelativeResize="0"/>
          <p:nvPr/>
        </p:nvPicPr>
        <p:blipFill rotWithShape="1">
          <a:blip>
            <a:alphaModFix/>
          </a:blip>
          <a:srcRect/>
          <a:stretch/>
        </p:blipFill>
        <p:spPr>
          <a:xfrm>
            <a:off x="7299600" y="3636457"/>
            <a:ext cx="1597752" cy="2012393"/>
          </a:xfrm>
          <a:prstGeom prst="rect">
            <a:avLst/>
          </a:prstGeom>
          <a:noFill/>
          <a:ln>
            <a:noFill/>
          </a:ln>
        </p:spPr>
      </p:pic>
      <p:sp>
        <p:nvSpPr>
          <p:cNvPr id="83" name="Shape 83"/>
          <p:cNvSpPr txBox="1"/>
          <p:nvPr/>
        </p:nvSpPr>
        <p:spPr>
          <a:xfrm>
            <a:off x="309764" y="906236"/>
            <a:ext cx="4298095" cy="93939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5400" b="0" i="0">
              <a:solidFill>
                <a:srgbClr val="000000"/>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
        <p:cNvGrpSpPr/>
        <p:nvPr/>
      </p:nvGrpSpPr>
      <p:grpSpPr>
        <a:xfrm>
          <a:off x="0" y="0"/>
          <a:ext cx="0" cy="0"/>
          <a:chOff x="0" y="0"/>
          <a:chExt cx="0" cy="0"/>
        </a:xfrm>
      </p:grpSpPr>
      <p:pic>
        <p:nvPicPr>
          <p:cNvPr id="23" name="Shape 23" descr="top white hexagons2.psd"/>
          <p:cNvPicPr preferRelativeResize="0"/>
          <p:nvPr/>
        </p:nvPicPr>
        <p:blipFill rotWithShape="1">
          <a:blip r:embed="rId7">
            <a:alphaModFix amt="62000"/>
          </a:blip>
          <a:srcRect t="-1"/>
          <a:stretch/>
        </p:blipFill>
        <p:spPr>
          <a:xfrm>
            <a:off x="4" y="-194576"/>
            <a:ext cx="9143996" cy="925499"/>
          </a:xfrm>
          <a:prstGeom prst="rect">
            <a:avLst/>
          </a:prstGeom>
          <a:noFill/>
          <a:ln>
            <a:noFill/>
          </a:ln>
        </p:spPr>
      </p:pic>
      <p:sp>
        <p:nvSpPr>
          <p:cNvPr id="24" name="Shape 24"/>
          <p:cNvSpPr txBox="1">
            <a:spLocks noGrp="1"/>
          </p:cNvSpPr>
          <p:nvPr>
            <p:ph type="body" idx="1"/>
          </p:nvPr>
        </p:nvSpPr>
        <p:spPr>
          <a:xfrm>
            <a:off x="457200" y="1518557"/>
            <a:ext cx="8229600" cy="483779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mbria"/>
                <a:ea typeface="Cambria"/>
                <a:cs typeface="Cambria"/>
                <a:sym typeface="Cambria"/>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5" name="Shape 25" descr="iDigBio_Logo_with border"/>
          <p:cNvPicPr preferRelativeResize="0"/>
          <p:nvPr/>
        </p:nvPicPr>
        <p:blipFill rotWithShape="1">
          <a:blip r:embed="rId8">
            <a:alphaModFix/>
          </a:blip>
          <a:srcRect/>
          <a:stretch/>
        </p:blipFill>
        <p:spPr>
          <a:xfrm>
            <a:off x="4" y="-25496"/>
            <a:ext cx="2154602" cy="731136"/>
          </a:xfrm>
          <a:prstGeom prst="rect">
            <a:avLst/>
          </a:prstGeom>
          <a:noFill/>
          <a:ln>
            <a:noFill/>
          </a:ln>
        </p:spPr>
      </p:pic>
      <p:sp>
        <p:nvSpPr>
          <p:cNvPr id="26" name="Shape 26"/>
          <p:cNvSpPr/>
          <p:nvPr/>
        </p:nvSpPr>
        <p:spPr>
          <a:xfrm>
            <a:off x="8575675" y="-412749"/>
            <a:ext cx="568325" cy="495201"/>
          </a:xfrm>
          <a:prstGeom prst="hexagon">
            <a:avLst>
              <a:gd name="adj" fmla="val 28206"/>
              <a:gd name="vf" fmla="val 115470"/>
            </a:avLst>
          </a:prstGeom>
          <a:gradFill>
            <a:gsLst>
              <a:gs pos="0">
                <a:srgbClr val="C0D1E3"/>
              </a:gs>
              <a:gs pos="100000">
                <a:srgbClr val="618CB8"/>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27" name="Shape 27"/>
          <p:cNvSpPr/>
          <p:nvPr/>
        </p:nvSpPr>
        <p:spPr>
          <a:xfrm>
            <a:off x="8054972" y="-130128"/>
            <a:ext cx="568325" cy="495201"/>
          </a:xfrm>
          <a:prstGeom prst="hexagon">
            <a:avLst>
              <a:gd name="adj" fmla="val 28206"/>
              <a:gd name="vf" fmla="val 115470"/>
            </a:avLst>
          </a:prstGeom>
          <a:gradFill>
            <a:gsLst>
              <a:gs pos="0">
                <a:srgbClr val="C3DCB9"/>
              </a:gs>
              <a:gs pos="100000">
                <a:srgbClr val="6AA85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28" name="Shape 28"/>
          <p:cNvSpPr/>
          <p:nvPr/>
        </p:nvSpPr>
        <p:spPr>
          <a:xfrm>
            <a:off x="8575675" y="153252"/>
            <a:ext cx="568325" cy="495201"/>
          </a:xfrm>
          <a:prstGeom prst="hexagon">
            <a:avLst>
              <a:gd name="adj" fmla="val 28206"/>
              <a:gd name="vf" fmla="val 115470"/>
            </a:avLst>
          </a:prstGeom>
          <a:gradFill>
            <a:gsLst>
              <a:gs pos="0">
                <a:srgbClr val="EDE3AD"/>
              </a:gs>
              <a:gs pos="100000">
                <a:srgbClr val="D3B831"/>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29" name="Shape 29"/>
          <p:cNvSpPr/>
          <p:nvPr/>
        </p:nvSpPr>
        <p:spPr>
          <a:xfrm>
            <a:off x="7516809" y="-405188"/>
            <a:ext cx="568325" cy="495201"/>
          </a:xfrm>
          <a:prstGeom prst="hexagon">
            <a:avLst>
              <a:gd name="adj" fmla="val 28206"/>
              <a:gd name="vf" fmla="val 115470"/>
            </a:avLst>
          </a:prstGeom>
          <a:gradFill>
            <a:gsLst>
              <a:gs pos="0">
                <a:srgbClr val="EED1A9"/>
              </a:gs>
              <a:gs pos="100000">
                <a:srgbClr val="D58B28"/>
              </a:gs>
            </a:gsLst>
            <a:lin ang="81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30" name="Shape 30"/>
          <p:cNvSpPr/>
          <p:nvPr/>
        </p:nvSpPr>
        <p:spPr>
          <a:xfrm>
            <a:off x="6438090" y="-409952"/>
            <a:ext cx="568325" cy="495201"/>
          </a:xfrm>
          <a:prstGeom prst="hexagon">
            <a:avLst>
              <a:gd name="adj" fmla="val 28206"/>
              <a:gd name="vf" fmla="val 115470"/>
            </a:avLst>
          </a:prstGeom>
          <a:gradFill>
            <a:gsLst>
              <a:gs pos="0">
                <a:srgbClr val="C3DCB9"/>
              </a:gs>
              <a:gs pos="100000">
                <a:srgbClr val="6AA85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31" name="Shape 31"/>
          <p:cNvSpPr/>
          <p:nvPr/>
        </p:nvSpPr>
        <p:spPr>
          <a:xfrm>
            <a:off x="6981025" y="-118632"/>
            <a:ext cx="568325" cy="495201"/>
          </a:xfrm>
          <a:prstGeom prst="hexagon">
            <a:avLst>
              <a:gd name="adj" fmla="val 28206"/>
              <a:gd name="vf" fmla="val 115470"/>
            </a:avLst>
          </a:prstGeom>
          <a:gradFill>
            <a:gsLst>
              <a:gs pos="0">
                <a:srgbClr val="EDE3AD"/>
              </a:gs>
              <a:gs pos="100000">
                <a:srgbClr val="D3B831"/>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 id="2147483656" r:id="rId3"/>
    <p:sldLayoutId id="2147483657" r:id="rId4"/>
    <p:sldLayoutId id="2147483658"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rd-alliance.org/groups/metadata-standards-attribution-physical-and-digital-collections-stewardship.html" TargetMode="External"/><Relationship Id="rId2" Type="http://schemas.openxmlformats.org/officeDocument/2006/relationships/hyperlink" Target="http://vivoweb.org/info/about-vivo"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ctrTitle"/>
          </p:nvPr>
        </p:nvSpPr>
        <p:spPr>
          <a:xfrm>
            <a:off x="685800" y="1696371"/>
            <a:ext cx="7382400" cy="941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0">
                <a:latin typeface="Helvetica Neue"/>
                <a:ea typeface="Helvetica Neue"/>
                <a:cs typeface="Helvetica Neue"/>
                <a:sym typeface="Helvetica Neue"/>
              </a:rPr>
              <a:t>Designing, Implementing, and Benefiting from a Collections Attribution Channel: the view from iDigBio</a:t>
            </a:r>
            <a:r>
              <a:rPr lang="en-US" sz="3600" b="0" i="0" u="none" strike="noStrike" cap="none">
                <a:solidFill>
                  <a:schemeClr val="dk1"/>
                </a:solidFill>
                <a:latin typeface="Helvetica Neue"/>
                <a:ea typeface="Helvetica Neue"/>
                <a:cs typeface="Helvetica Neue"/>
                <a:sym typeface="Helvetica Neue"/>
              </a:rPr>
              <a:t> and the ADBC</a:t>
            </a:r>
            <a:endParaRPr sz="3600" b="0" i="0" u="none" strike="noStrike" cap="none">
              <a:solidFill>
                <a:schemeClr val="dk1"/>
              </a:solidFill>
              <a:latin typeface="Helvetica Neue"/>
              <a:ea typeface="Helvetica Neue"/>
              <a:cs typeface="Helvetica Neue"/>
              <a:sym typeface="Helvetica Neue"/>
            </a:endParaRPr>
          </a:p>
        </p:txBody>
      </p:sp>
      <p:sp>
        <p:nvSpPr>
          <p:cNvPr id="95" name="Shape 95"/>
          <p:cNvSpPr txBox="1">
            <a:spLocks noGrp="1"/>
          </p:cNvSpPr>
          <p:nvPr>
            <p:ph type="subTitle" idx="1"/>
          </p:nvPr>
        </p:nvSpPr>
        <p:spPr>
          <a:xfrm>
            <a:off x="3760625" y="4297675"/>
            <a:ext cx="5182800" cy="115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262626"/>
              </a:buClr>
              <a:buFont typeface="Arial"/>
              <a:buNone/>
            </a:pPr>
            <a:r>
              <a:rPr lang="en-US" sz="1800" b="0" i="0" u="none" strike="noStrike" cap="none">
                <a:solidFill>
                  <a:srgbClr val="262626"/>
                </a:solidFill>
                <a:latin typeface="Cambria"/>
                <a:ea typeface="Cambria"/>
                <a:cs typeface="Cambria"/>
                <a:sym typeface="Cambria"/>
              </a:rPr>
              <a:t>Alex Thompson, </a:t>
            </a:r>
            <a:r>
              <a:rPr lang="en-US" sz="1800"/>
              <a:t>Deborah L. Paul, </a:t>
            </a:r>
            <a:r>
              <a:rPr lang="en-US" sz="1800" b="0" i="0" u="none" strike="noStrike" cap="none">
                <a:solidFill>
                  <a:srgbClr val="262626"/>
                </a:solidFill>
                <a:latin typeface="Cambria"/>
                <a:ea typeface="Cambria"/>
                <a:cs typeface="Cambria"/>
                <a:sym typeface="Cambria"/>
              </a:rPr>
              <a:t> Gil Nelson</a:t>
            </a:r>
            <a:endParaRPr sz="1800"/>
          </a:p>
          <a:p>
            <a:pPr marL="0" marR="0" lvl="0" indent="0" algn="l" rtl="0">
              <a:spcBef>
                <a:spcPts val="0"/>
              </a:spcBef>
              <a:spcAft>
                <a:spcPts val="0"/>
              </a:spcAft>
              <a:buClr>
                <a:srgbClr val="262626"/>
              </a:buClr>
              <a:buFont typeface="Arial"/>
              <a:buNone/>
            </a:pPr>
            <a:r>
              <a:rPr lang="en-US" sz="1800"/>
              <a:t>13-14 Feb</a:t>
            </a:r>
            <a:r>
              <a:rPr lang="en-US" sz="1800" b="0" i="0" u="none" strike="noStrike" cap="none">
                <a:solidFill>
                  <a:srgbClr val="262626"/>
                </a:solidFill>
                <a:latin typeface="Cambria"/>
                <a:ea typeface="Cambria"/>
                <a:cs typeface="Cambria"/>
                <a:sym typeface="Cambria"/>
              </a:rPr>
              <a:t> 201</a:t>
            </a:r>
            <a:r>
              <a:rPr lang="en-US" sz="1800"/>
              <a:t>8</a:t>
            </a:r>
            <a:r>
              <a:rPr lang="en-US" sz="1800" b="0" i="0" u="none" strike="noStrike" cap="none">
                <a:solidFill>
                  <a:srgbClr val="262626"/>
                </a:solidFill>
                <a:latin typeface="Cambria"/>
                <a:ea typeface="Cambria"/>
                <a:cs typeface="Cambria"/>
                <a:sym typeface="Cambria"/>
              </a:rPr>
              <a:t>, @idbdeb, @idiggilnelson</a:t>
            </a:r>
            <a:endParaRPr sz="1800" b="0" i="0" u="none" strike="noStrike" cap="none">
              <a:solidFill>
                <a:srgbClr val="262626"/>
              </a:solidFill>
              <a:latin typeface="Cambria"/>
              <a:ea typeface="Cambria"/>
              <a:cs typeface="Cambria"/>
              <a:sym typeface="Cambria"/>
            </a:endParaRPr>
          </a:p>
          <a:p>
            <a:pPr marL="0" marR="0" lvl="0" indent="0" algn="l" rtl="0">
              <a:spcBef>
                <a:spcPts val="0"/>
              </a:spcBef>
              <a:spcAft>
                <a:spcPts val="0"/>
              </a:spcAft>
              <a:buClr>
                <a:srgbClr val="262626"/>
              </a:buClr>
              <a:buFont typeface="Arial"/>
              <a:buNone/>
            </a:pPr>
            <a:r>
              <a:rPr lang="en-US" sz="1800"/>
              <a:t>BCoN Data Integration Needs Assessment Meeting</a:t>
            </a:r>
            <a:r>
              <a:rPr lang="en-US" sz="1800" b="0" i="0" u="none" strike="noStrike" cap="none">
                <a:solidFill>
                  <a:srgbClr val="262626"/>
                </a:solidFill>
                <a:latin typeface="Cambria"/>
                <a:ea typeface="Cambria"/>
                <a:cs typeface="Cambria"/>
                <a:sym typeface="Cambria"/>
              </a:rPr>
              <a:t>,</a:t>
            </a:r>
            <a:r>
              <a:rPr lang="en-US" sz="1800"/>
              <a:t> Biodiversity Institute at KU, Lawrence, KS</a:t>
            </a:r>
            <a:endParaRPr sz="1800" b="0" i="0" u="none" strike="noStrike" cap="none">
              <a:solidFill>
                <a:srgbClr val="002060"/>
              </a:solidFill>
              <a:latin typeface="Cambria"/>
              <a:ea typeface="Cambria"/>
              <a:cs typeface="Cambria"/>
              <a:sym typeface="Cambria"/>
            </a:endParaRPr>
          </a:p>
        </p:txBody>
      </p:sp>
      <p:pic>
        <p:nvPicPr>
          <p:cNvPr id="96" name="Shape 96"/>
          <p:cNvPicPr preferRelativeResize="0"/>
          <p:nvPr/>
        </p:nvPicPr>
        <p:blipFill>
          <a:blip>
            <a:alphaModFix/>
          </a:blip>
          <a:stretch>
            <a:fillRect/>
          </a:stretch>
        </p:blipFill>
        <p:spPr>
          <a:xfrm>
            <a:off x="403000" y="4541173"/>
            <a:ext cx="3224701" cy="75580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457200" y="973137"/>
            <a:ext cx="8229600" cy="5715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US" dirty="0">
                <a:latin typeface="Cambria"/>
                <a:ea typeface="Cambria"/>
                <a:cs typeface="Cambria"/>
                <a:sym typeface="Cambria"/>
              </a:rPr>
              <a:t>Attribution in Biodiversity Data - Definitions</a:t>
            </a:r>
            <a:endParaRPr dirty="0"/>
          </a:p>
        </p:txBody>
      </p:sp>
      <p:sp>
        <p:nvSpPr>
          <p:cNvPr id="110" name="Shape 110"/>
          <p:cNvSpPr txBox="1">
            <a:spLocks noGrp="1"/>
          </p:cNvSpPr>
          <p:nvPr>
            <p:ph type="body" idx="1"/>
          </p:nvPr>
        </p:nvSpPr>
        <p:spPr>
          <a:xfrm>
            <a:off x="457200" y="1709110"/>
            <a:ext cx="8229600" cy="4700700"/>
          </a:xfrm>
          <a:prstGeom prst="rect">
            <a:avLst/>
          </a:prstGeom>
        </p:spPr>
        <p:txBody>
          <a:bodyPr spcFirstLastPara="1" wrap="square" lIns="91425" tIns="91425" rIns="91425" bIns="91425" anchor="t" anchorCtr="0">
            <a:noAutofit/>
          </a:bodyPr>
          <a:lstStyle/>
          <a:p>
            <a:pPr marL="152400" lvl="0" indent="0" rtl="0">
              <a:spcBef>
                <a:spcPts val="0"/>
              </a:spcBef>
              <a:spcAft>
                <a:spcPts val="0"/>
              </a:spcAft>
              <a:buSzPts val="1200"/>
              <a:buNone/>
            </a:pPr>
            <a:r>
              <a:rPr lang="en-US" sz="2600" dirty="0"/>
              <a:t>What is attribution?</a:t>
            </a:r>
          </a:p>
          <a:p>
            <a:pPr marL="152400" lvl="0" indent="0" rtl="0">
              <a:spcBef>
                <a:spcPts val="0"/>
              </a:spcBef>
              <a:spcAft>
                <a:spcPts val="0"/>
              </a:spcAft>
              <a:buSzPts val="1200"/>
              <a:buNone/>
            </a:pPr>
            <a:endParaRPr lang="en-US" sz="2600" dirty="0"/>
          </a:p>
          <a:p>
            <a:pPr marL="152400" lvl="0" indent="0">
              <a:spcBef>
                <a:spcPts val="0"/>
              </a:spcBef>
              <a:buSzPts val="1200"/>
              <a:buNone/>
            </a:pPr>
            <a:r>
              <a:rPr lang="en-US" sz="2600" dirty="0"/>
              <a:t>“the action of ascribing a work or remark to a particular author, artist, or person.” – Google Search dictionary widget</a:t>
            </a:r>
          </a:p>
          <a:p>
            <a:pPr marL="152400" lvl="0" indent="0">
              <a:spcBef>
                <a:spcPts val="0"/>
              </a:spcBef>
              <a:buSzPts val="1200"/>
              <a:buNone/>
            </a:pPr>
            <a:endParaRPr lang="en-US" sz="2600" dirty="0"/>
          </a:p>
          <a:p>
            <a:pPr marL="152400" lvl="0" indent="0">
              <a:spcBef>
                <a:spcPts val="0"/>
              </a:spcBef>
              <a:buSzPts val="1200"/>
              <a:buNone/>
            </a:pPr>
            <a:r>
              <a:rPr lang="en-US" sz="2600" dirty="0"/>
              <a:t>What is the </a:t>
            </a:r>
            <a:r>
              <a:rPr lang="en-US" sz="2600" b="1" dirty="0"/>
              <a:t>goal</a:t>
            </a:r>
            <a:r>
              <a:rPr lang="en-US" sz="2600" dirty="0"/>
              <a:t> of attribution?</a:t>
            </a:r>
          </a:p>
          <a:p>
            <a:pPr marL="152400" lvl="0" indent="0">
              <a:spcBef>
                <a:spcPts val="0"/>
              </a:spcBef>
              <a:buSzPts val="1200"/>
              <a:buNone/>
            </a:pPr>
            <a:endParaRPr lang="en-US" sz="2600" dirty="0"/>
          </a:p>
          <a:p>
            <a:pPr marL="152400" lvl="0" indent="0">
              <a:spcBef>
                <a:spcPts val="0"/>
              </a:spcBef>
              <a:buSzPts val="1200"/>
              <a:buNone/>
            </a:pPr>
            <a:r>
              <a:rPr lang="en-US" sz="2600" dirty="0"/>
              <a:t>The spread of scientific credit for a work, in whole and in part, to all the members of the broader scientific community that contributed to the work by action, idea, or support.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457200" y="973137"/>
            <a:ext cx="8229600" cy="5715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US" sz="3000" dirty="0">
                <a:latin typeface="Cambria"/>
                <a:ea typeface="Cambria"/>
                <a:cs typeface="Cambria"/>
                <a:sym typeface="Cambria"/>
              </a:rPr>
              <a:t>Attribution in Biodiversity Data – Current State</a:t>
            </a:r>
            <a:endParaRPr sz="3000" dirty="0"/>
          </a:p>
        </p:txBody>
      </p:sp>
      <p:sp>
        <p:nvSpPr>
          <p:cNvPr id="110" name="Shape 110"/>
          <p:cNvSpPr txBox="1">
            <a:spLocks noGrp="1"/>
          </p:cNvSpPr>
          <p:nvPr>
            <p:ph type="body" idx="1"/>
          </p:nvPr>
        </p:nvSpPr>
        <p:spPr>
          <a:xfrm>
            <a:off x="457200" y="1709110"/>
            <a:ext cx="8229600" cy="4700700"/>
          </a:xfrm>
          <a:prstGeom prst="rect">
            <a:avLst/>
          </a:prstGeom>
        </p:spPr>
        <p:txBody>
          <a:bodyPr spcFirstLastPara="1" wrap="square" lIns="91425" tIns="91425" rIns="91425" bIns="91425" anchor="t" anchorCtr="0">
            <a:noAutofit/>
          </a:bodyPr>
          <a:lstStyle/>
          <a:p>
            <a:pPr marL="495300" indent="-342900">
              <a:spcBef>
                <a:spcPts val="0"/>
              </a:spcBef>
              <a:buSzPts val="1200"/>
            </a:pPr>
            <a:r>
              <a:rPr lang="en-US" sz="2400" dirty="0"/>
              <a:t>Literature</a:t>
            </a:r>
          </a:p>
          <a:p>
            <a:pPr marL="952500" lvl="1" indent="-342900">
              <a:spcBef>
                <a:spcPts val="0"/>
              </a:spcBef>
              <a:buSzPts val="1200"/>
            </a:pPr>
            <a:r>
              <a:rPr lang="en-US" sz="2400" dirty="0"/>
              <a:t>DOIs, ISBNs, In Text, Bibliographies.</a:t>
            </a:r>
          </a:p>
          <a:p>
            <a:pPr marL="952500" lvl="1" indent="-342900">
              <a:spcBef>
                <a:spcPts val="0"/>
              </a:spcBef>
              <a:buSzPts val="1200"/>
            </a:pPr>
            <a:r>
              <a:rPr lang="en-US" sz="2400" dirty="0"/>
              <a:t>Methods, Materials Examined</a:t>
            </a:r>
          </a:p>
          <a:p>
            <a:pPr marL="952500" lvl="1" indent="-342900">
              <a:spcBef>
                <a:spcPts val="0"/>
              </a:spcBef>
              <a:buSzPts val="1200"/>
            </a:pPr>
            <a:r>
              <a:rPr lang="en-US" sz="2400" dirty="0"/>
              <a:t>Author Strings</a:t>
            </a:r>
          </a:p>
          <a:p>
            <a:pPr marL="495300" indent="-342900">
              <a:spcBef>
                <a:spcPts val="0"/>
              </a:spcBef>
              <a:buSzPts val="1200"/>
            </a:pPr>
            <a:r>
              <a:rPr lang="en-US" sz="2400" dirty="0"/>
              <a:t>Data records</a:t>
            </a:r>
          </a:p>
          <a:p>
            <a:pPr marL="952500" lvl="1" indent="-342900">
              <a:spcBef>
                <a:spcPts val="0"/>
              </a:spcBef>
              <a:buSzPts val="1200"/>
            </a:pPr>
            <a:r>
              <a:rPr lang="en-US" sz="2400" dirty="0" err="1"/>
              <a:t>institutionCode</a:t>
            </a:r>
            <a:r>
              <a:rPr lang="en-US" sz="2400" dirty="0"/>
              <a:t>/ID</a:t>
            </a:r>
          </a:p>
          <a:p>
            <a:pPr marL="952500" lvl="1" indent="-342900">
              <a:spcBef>
                <a:spcPts val="0"/>
              </a:spcBef>
              <a:buSzPts val="1200"/>
            </a:pPr>
            <a:r>
              <a:rPr lang="en-US" sz="2400" dirty="0" err="1"/>
              <a:t>collectionCode</a:t>
            </a:r>
            <a:r>
              <a:rPr lang="en-US" sz="2400" dirty="0"/>
              <a:t>/ID</a:t>
            </a:r>
          </a:p>
          <a:p>
            <a:pPr marL="952500" lvl="1" indent="-342900">
              <a:spcBef>
                <a:spcPts val="0"/>
              </a:spcBef>
              <a:buSzPts val="1200"/>
            </a:pPr>
            <a:r>
              <a:rPr lang="en-US" sz="2400" dirty="0" err="1"/>
              <a:t>recordedBy</a:t>
            </a:r>
            <a:r>
              <a:rPr lang="en-US" sz="2400" dirty="0"/>
              <a:t> / </a:t>
            </a:r>
            <a:r>
              <a:rPr lang="en-US" sz="2400" dirty="0" err="1"/>
              <a:t>identifiedBy</a:t>
            </a:r>
            <a:endParaRPr lang="en-US" sz="2400" dirty="0"/>
          </a:p>
          <a:p>
            <a:pPr marL="495300" indent="-342900">
              <a:spcBef>
                <a:spcPts val="0"/>
              </a:spcBef>
              <a:buSzPts val="1200"/>
            </a:pPr>
            <a:r>
              <a:rPr lang="en-US" sz="2400" dirty="0"/>
              <a:t>Aggregator Downloads</a:t>
            </a:r>
          </a:p>
          <a:p>
            <a:pPr marL="952500" lvl="1" indent="-342900">
              <a:spcBef>
                <a:spcPts val="0"/>
              </a:spcBef>
              <a:buSzPts val="1200"/>
            </a:pPr>
            <a:r>
              <a:rPr lang="en-US" sz="2400" dirty="0" err="1"/>
              <a:t>CITATION.txt</a:t>
            </a:r>
            <a:r>
              <a:rPr lang="en-US" sz="2400" dirty="0"/>
              <a:t> files</a:t>
            </a:r>
          </a:p>
          <a:p>
            <a:pPr marL="952500" lvl="1" indent="-342900">
              <a:spcBef>
                <a:spcPts val="0"/>
              </a:spcBef>
              <a:buSzPts val="1200"/>
            </a:pPr>
            <a:r>
              <a:rPr lang="en-US" sz="2400" dirty="0"/>
              <a:t>Record IDs, </a:t>
            </a:r>
            <a:r>
              <a:rPr lang="en-US" sz="2400" dirty="0" err="1"/>
              <a:t>Recordset</a:t>
            </a:r>
            <a:r>
              <a:rPr lang="en-US" sz="2400" dirty="0"/>
              <a:t>/Dataset IDs</a:t>
            </a:r>
          </a:p>
          <a:p>
            <a:pPr marL="952500" lvl="1" indent="-342900">
              <a:spcBef>
                <a:spcPts val="0"/>
              </a:spcBef>
              <a:buSzPts val="1200"/>
            </a:pPr>
            <a:r>
              <a:rPr lang="en-US" sz="2400" dirty="0"/>
              <a:t>Usage Metrics</a:t>
            </a:r>
          </a:p>
          <a:p>
            <a:pPr marL="952500" lvl="1" indent="-342900">
              <a:spcBef>
                <a:spcPts val="0"/>
              </a:spcBef>
              <a:buSzPts val="1200"/>
            </a:pPr>
            <a:r>
              <a:rPr lang="en-US" sz="2400" dirty="0"/>
              <a:t>“Data accessed from </a:t>
            </a:r>
            <a:r>
              <a:rPr lang="en-US" sz="2400" dirty="0" err="1"/>
              <a:t>iDigBio</a:t>
            </a:r>
            <a:r>
              <a:rPr lang="en-US" sz="2400" dirty="0"/>
              <a:t> / GBIF”</a:t>
            </a:r>
          </a:p>
        </p:txBody>
      </p:sp>
    </p:spTree>
    <p:extLst>
      <p:ext uri="{BB962C8B-B14F-4D97-AF65-F5344CB8AC3E}">
        <p14:creationId xmlns:p14="http://schemas.microsoft.com/office/powerpoint/2010/main" val="2912913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0">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0">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0">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0">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0">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0">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0">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0">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0">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0">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457200" y="973137"/>
            <a:ext cx="8229600" cy="5715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US" sz="3000" dirty="0">
                <a:latin typeface="Cambria"/>
                <a:ea typeface="Cambria"/>
                <a:cs typeface="Cambria"/>
                <a:sym typeface="Cambria"/>
              </a:rPr>
              <a:t>Attribution in Biodiversity Data – Missing Pieces</a:t>
            </a:r>
            <a:endParaRPr sz="3000" dirty="0"/>
          </a:p>
        </p:txBody>
      </p:sp>
      <p:sp>
        <p:nvSpPr>
          <p:cNvPr id="110" name="Shape 110"/>
          <p:cNvSpPr txBox="1">
            <a:spLocks noGrp="1"/>
          </p:cNvSpPr>
          <p:nvPr>
            <p:ph type="body" idx="1"/>
          </p:nvPr>
        </p:nvSpPr>
        <p:spPr>
          <a:xfrm>
            <a:off x="457200" y="1709110"/>
            <a:ext cx="8229600" cy="4700700"/>
          </a:xfrm>
          <a:prstGeom prst="rect">
            <a:avLst/>
          </a:prstGeom>
        </p:spPr>
        <p:txBody>
          <a:bodyPr spcFirstLastPara="1" wrap="square" lIns="91425" tIns="91425" rIns="91425" bIns="91425" anchor="t" anchorCtr="0">
            <a:noAutofit/>
          </a:bodyPr>
          <a:lstStyle/>
          <a:p>
            <a:pPr marL="495300" indent="-342900">
              <a:spcBef>
                <a:spcPts val="0"/>
              </a:spcBef>
              <a:buSzPts val="1200"/>
            </a:pPr>
            <a:r>
              <a:rPr lang="en-US" sz="2400" dirty="0"/>
              <a:t>Funders?</a:t>
            </a:r>
          </a:p>
          <a:p>
            <a:pPr marL="495300" indent="-342900">
              <a:spcBef>
                <a:spcPts val="0"/>
              </a:spcBef>
              <a:buSzPts val="1200"/>
            </a:pPr>
            <a:r>
              <a:rPr lang="en-US" sz="2400" dirty="0"/>
              <a:t>Non-Research Collections Staff</a:t>
            </a:r>
          </a:p>
          <a:p>
            <a:pPr marL="495300" indent="-342900">
              <a:spcBef>
                <a:spcPts val="0"/>
              </a:spcBef>
              <a:buSzPts val="1200"/>
            </a:pPr>
            <a:r>
              <a:rPr lang="en-US" sz="2400" dirty="0"/>
              <a:t>Adding meaning to author strings</a:t>
            </a:r>
          </a:p>
          <a:p>
            <a:pPr marL="952500" lvl="1" indent="-342900">
              <a:spcBef>
                <a:spcPts val="0"/>
              </a:spcBef>
              <a:buSzPts val="1200"/>
            </a:pPr>
            <a:r>
              <a:rPr lang="en-US" sz="2400" dirty="0"/>
              <a:t>We have the who. What, where, why?</a:t>
            </a:r>
          </a:p>
          <a:p>
            <a:pPr marL="495300" indent="-342900">
              <a:spcBef>
                <a:spcPts val="0"/>
              </a:spcBef>
              <a:buSzPts val="1200"/>
            </a:pPr>
            <a:r>
              <a:rPr lang="en-US" sz="2400" dirty="0"/>
              <a:t>Enforcing attribution standards during publishing</a:t>
            </a:r>
          </a:p>
          <a:p>
            <a:pPr marL="495300" indent="-342900">
              <a:spcBef>
                <a:spcPts val="0"/>
              </a:spcBef>
              <a:buSzPts val="1200"/>
            </a:pPr>
            <a:r>
              <a:rPr lang="en-US" sz="2400" dirty="0"/>
              <a:t>Enforcing data repository usage</a:t>
            </a:r>
          </a:p>
          <a:p>
            <a:pPr marL="495300" indent="-342900">
              <a:spcBef>
                <a:spcPts val="0"/>
              </a:spcBef>
              <a:buSzPts val="1200"/>
            </a:pPr>
            <a:r>
              <a:rPr lang="en-US" sz="2400" dirty="0"/>
              <a:t>Maybe IPT should have an endpoint for collecting metrics?</a:t>
            </a:r>
          </a:p>
          <a:p>
            <a:pPr marL="495300" indent="-342900">
              <a:spcBef>
                <a:spcPts val="0"/>
              </a:spcBef>
              <a:buSzPts val="1200"/>
            </a:pPr>
            <a:endParaRPr lang="en-US" sz="3000" dirty="0"/>
          </a:p>
        </p:txBody>
      </p:sp>
    </p:spTree>
    <p:extLst>
      <p:ext uri="{BB962C8B-B14F-4D97-AF65-F5344CB8AC3E}">
        <p14:creationId xmlns:p14="http://schemas.microsoft.com/office/powerpoint/2010/main" val="318228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0">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457200" y="973137"/>
            <a:ext cx="8229600" cy="571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Research Identification Initiative (RRI)</a:t>
            </a:r>
            <a:endParaRPr dirty="0"/>
          </a:p>
        </p:txBody>
      </p:sp>
      <p:sp>
        <p:nvSpPr>
          <p:cNvPr id="129" name="Shape 129"/>
          <p:cNvSpPr txBox="1">
            <a:spLocks noGrp="1"/>
          </p:cNvSpPr>
          <p:nvPr>
            <p:ph type="body" idx="1"/>
          </p:nvPr>
        </p:nvSpPr>
        <p:spPr>
          <a:xfrm>
            <a:off x="515000" y="1680235"/>
            <a:ext cx="8229600" cy="4700700"/>
          </a:xfrm>
          <a:prstGeom prst="rect">
            <a:avLst/>
          </a:prstGeom>
        </p:spPr>
        <p:txBody>
          <a:bodyPr spcFirstLastPara="1" wrap="square" lIns="91425" tIns="91425" rIns="91425" bIns="91425" anchor="t" anchorCtr="0">
            <a:noAutofit/>
          </a:bodyPr>
          <a:lstStyle/>
          <a:p>
            <a:pPr marL="203200" lvl="0" indent="0" rtl="0">
              <a:spcBef>
                <a:spcPts val="0"/>
              </a:spcBef>
              <a:spcAft>
                <a:spcPts val="0"/>
              </a:spcAft>
              <a:buClr>
                <a:schemeClr val="dk1"/>
              </a:buClr>
              <a:buSzPts val="1100"/>
              <a:buFont typeface="Arial"/>
              <a:buNone/>
            </a:pPr>
            <a:r>
              <a:rPr lang="en-US" sz="1400" dirty="0"/>
              <a:t>The RII initiative was launched as a result of two planning meetings building off of the recommendations of the LAMHDI</a:t>
            </a:r>
            <a:endParaRPr sz="1400" dirty="0"/>
          </a:p>
          <a:p>
            <a:pPr marL="203200" lvl="0" indent="0" rtl="0">
              <a:spcBef>
                <a:spcPts val="0"/>
              </a:spcBef>
              <a:spcAft>
                <a:spcPts val="0"/>
              </a:spcAft>
              <a:buClr>
                <a:schemeClr val="dk1"/>
              </a:buClr>
              <a:buSzPts val="1100"/>
              <a:buFont typeface="Arial"/>
              <a:buNone/>
            </a:pPr>
            <a:r>
              <a:rPr lang="en-US" sz="1400" dirty="0"/>
              <a:t>workshop. The first was held in 2012 at the Society for Neuroscience meeting with over 40 participants comprising</a:t>
            </a:r>
            <a:endParaRPr sz="1400" dirty="0"/>
          </a:p>
          <a:p>
            <a:pPr marL="203200" lvl="0" indent="0" rtl="0">
              <a:spcBef>
                <a:spcPts val="0"/>
              </a:spcBef>
              <a:spcAft>
                <a:spcPts val="0"/>
              </a:spcAft>
              <a:buClr>
                <a:schemeClr val="dk1"/>
              </a:buClr>
              <a:buSzPts val="1100"/>
              <a:buFont typeface="Arial"/>
              <a:buNone/>
            </a:pPr>
            <a:r>
              <a:rPr lang="en-US" sz="1400" dirty="0"/>
              <a:t>editors, publishers and funders (sponsored by INCF; http://</a:t>
            </a:r>
            <a:r>
              <a:rPr lang="en-US" sz="1400" dirty="0" err="1"/>
              <a:t>incf.org</a:t>
            </a:r>
            <a:r>
              <a:rPr lang="en-US" sz="1400" dirty="0"/>
              <a:t>). </a:t>
            </a:r>
            <a:r>
              <a:rPr lang="en-US" sz="1400" b="1" dirty="0"/>
              <a:t>This meeting outlined the problem of incomplete identification of research resources within papers, and the need for a computational solution for identifying and tracking them in the literature. Recognizing that any solution needed to work for both humans and machines, three broad requirements were identified:</a:t>
            </a:r>
            <a:endParaRPr sz="1400" b="1" dirty="0"/>
          </a:p>
          <a:p>
            <a:pPr marL="457200" lvl="0" indent="-304800" rtl="0">
              <a:spcBef>
                <a:spcPts val="0"/>
              </a:spcBef>
              <a:spcAft>
                <a:spcPts val="0"/>
              </a:spcAft>
              <a:buSzPts val="1200"/>
              <a:buAutoNum type="arabicPeriod"/>
            </a:pPr>
            <a:r>
              <a:rPr lang="en-US" sz="1400" dirty="0"/>
              <a:t>the standard should be </a:t>
            </a:r>
            <a:r>
              <a:rPr lang="en-US" sz="1400" b="1" dirty="0"/>
              <a:t>machine-</a:t>
            </a:r>
            <a:r>
              <a:rPr lang="en-US" sz="1400" b="1" dirty="0" err="1"/>
              <a:t>processable</a:t>
            </a:r>
            <a:r>
              <a:rPr lang="en-US" sz="1400" dirty="0"/>
              <a:t>, that is, designed for search algorithms, in addition to human understanding</a:t>
            </a:r>
            <a:endParaRPr sz="1400" dirty="0"/>
          </a:p>
          <a:p>
            <a:pPr marL="457200" lvl="0" indent="-304800" rtl="0">
              <a:spcBef>
                <a:spcPts val="0"/>
              </a:spcBef>
              <a:spcAft>
                <a:spcPts val="0"/>
              </a:spcAft>
              <a:buSzPts val="1200"/>
              <a:buAutoNum type="arabicPeriod"/>
            </a:pPr>
            <a:r>
              <a:rPr lang="en-US" sz="1800" i="1" dirty="0"/>
              <a:t>the information should be </a:t>
            </a:r>
            <a:r>
              <a:rPr lang="en-US" sz="1800" b="1" i="1" dirty="0"/>
              <a:t>available outside the pay wall,</a:t>
            </a:r>
            <a:r>
              <a:rPr lang="en-US" sz="1800" i="1" dirty="0"/>
              <a:t> so that search </a:t>
            </a:r>
            <a:r>
              <a:rPr lang="en-US" sz="1800" b="1" i="1" dirty="0"/>
              <a:t>algorithms and humans have free access</a:t>
            </a:r>
            <a:r>
              <a:rPr lang="en-US" sz="1800" i="1" dirty="0"/>
              <a:t> to the information across the biomedical literature; and</a:t>
            </a:r>
            <a:endParaRPr sz="1800" i="1" dirty="0"/>
          </a:p>
          <a:p>
            <a:pPr marL="457200" lvl="0" indent="-304800" rtl="0">
              <a:spcBef>
                <a:spcPts val="0"/>
              </a:spcBef>
              <a:spcAft>
                <a:spcPts val="0"/>
              </a:spcAft>
              <a:buSzPts val="1200"/>
              <a:buAutoNum type="arabicPeriod"/>
            </a:pPr>
            <a:r>
              <a:rPr lang="en-US" sz="1400" dirty="0"/>
              <a:t>the </a:t>
            </a:r>
            <a:r>
              <a:rPr lang="en-US" sz="1400" b="1" dirty="0"/>
              <a:t>standard should be uniform across publishers</a:t>
            </a:r>
            <a:r>
              <a:rPr lang="en-US" sz="1400" dirty="0"/>
              <a:t>, to make uptake and usage easier for both human and machines.</a:t>
            </a:r>
            <a:endParaRPr sz="1400" dirty="0"/>
          </a:p>
          <a:p>
            <a:pPr marL="0" lvl="0" indent="0" rtl="0">
              <a:spcBef>
                <a:spcPts val="0"/>
              </a:spcBef>
              <a:spcAft>
                <a:spcPts val="0"/>
              </a:spcAft>
              <a:buNone/>
            </a:pPr>
            <a:r>
              <a:rPr lang="en-US" sz="1400" dirty="0"/>
              <a:t>Enter the RRID: a Research Resource Identifier (RRID)</a:t>
            </a:r>
            <a:endParaRPr sz="1400" dirty="0"/>
          </a:p>
          <a:p>
            <a:pPr marL="0" lvl="0" indent="457200" rtl="0">
              <a:spcBef>
                <a:spcPts val="0"/>
              </a:spcBef>
              <a:spcAft>
                <a:spcPts val="0"/>
              </a:spcAft>
              <a:buNone/>
            </a:pPr>
            <a:r>
              <a:rPr lang="en-US" sz="1400" dirty="0"/>
              <a:t>for Tracking: antibodies, model organisms, tools and software (these 3 chosen for pilot study)</a:t>
            </a:r>
            <a:endParaRPr sz="1400" dirty="0"/>
          </a:p>
          <a:p>
            <a:pPr marL="0" lvl="0" indent="457200" rtl="0">
              <a:spcBef>
                <a:spcPts val="0"/>
              </a:spcBef>
              <a:spcAft>
                <a:spcPts val="0"/>
              </a:spcAft>
              <a:buNone/>
            </a:pPr>
            <a:r>
              <a:rPr lang="en-US" sz="1400" dirty="0"/>
              <a:t>prior to this, humans (OHSU Library) tracked and documented these by hand.</a:t>
            </a:r>
            <a:endParaRPr sz="1400" i="1" dirty="0"/>
          </a:p>
          <a:p>
            <a:pPr marL="0" lvl="0" indent="0" rtl="0">
              <a:spcBef>
                <a:spcPts val="0"/>
              </a:spcBef>
              <a:spcAft>
                <a:spcPts val="0"/>
              </a:spcAft>
              <a:buNone/>
            </a:pPr>
            <a:r>
              <a:rPr lang="en-US" sz="1400" i="1" dirty="0"/>
              <a:t>in </a:t>
            </a:r>
            <a:r>
              <a:rPr lang="en-US" sz="1400" dirty="0" err="1">
                <a:latin typeface="Arial"/>
                <a:ea typeface="Arial"/>
                <a:cs typeface="Arial"/>
                <a:sym typeface="Arial"/>
              </a:rPr>
              <a:t>Bandrowski</a:t>
            </a:r>
            <a:r>
              <a:rPr lang="en-US" sz="1400" dirty="0">
                <a:latin typeface="Arial"/>
                <a:ea typeface="Arial"/>
                <a:cs typeface="Arial"/>
                <a:sym typeface="Arial"/>
              </a:rPr>
              <a:t> A, Brush M, </a:t>
            </a:r>
            <a:r>
              <a:rPr lang="en-US" sz="1400" dirty="0" err="1">
                <a:latin typeface="Arial"/>
                <a:ea typeface="Arial"/>
                <a:cs typeface="Arial"/>
                <a:sym typeface="Arial"/>
              </a:rPr>
              <a:t>Grethe</a:t>
            </a:r>
            <a:r>
              <a:rPr lang="en-US" sz="1400" dirty="0">
                <a:latin typeface="Arial"/>
                <a:ea typeface="Arial"/>
                <a:cs typeface="Arial"/>
                <a:sym typeface="Arial"/>
              </a:rPr>
              <a:t> JS, et al. The Resource Identification Initiative: A cultural shift in publishing. </a:t>
            </a:r>
            <a:r>
              <a:rPr lang="en-US" sz="1400" i="1" dirty="0">
                <a:latin typeface="Arial"/>
                <a:ea typeface="Arial"/>
                <a:cs typeface="Arial"/>
                <a:sym typeface="Arial"/>
              </a:rPr>
              <a:t>F1000Research</a:t>
            </a:r>
            <a:r>
              <a:rPr lang="en-US" sz="1400" dirty="0">
                <a:latin typeface="Arial"/>
                <a:ea typeface="Arial"/>
                <a:cs typeface="Arial"/>
                <a:sym typeface="Arial"/>
              </a:rPr>
              <a:t>. 2015;4:134. doi:10.12688/f1000research.6555.2. https://</a:t>
            </a:r>
            <a:r>
              <a:rPr lang="en-US" sz="1400" dirty="0" err="1">
                <a:latin typeface="Arial"/>
                <a:ea typeface="Arial"/>
                <a:cs typeface="Arial"/>
                <a:sym typeface="Arial"/>
              </a:rPr>
              <a:t>www.ncbi.nlm.nih.gov</a:t>
            </a:r>
            <a:r>
              <a:rPr lang="en-US" sz="1400" dirty="0">
                <a:latin typeface="Arial"/>
                <a:ea typeface="Arial"/>
                <a:cs typeface="Arial"/>
                <a:sym typeface="Arial"/>
              </a:rPr>
              <a:t>/</a:t>
            </a:r>
            <a:r>
              <a:rPr lang="en-US" sz="1400" dirty="0" err="1">
                <a:latin typeface="Arial"/>
                <a:ea typeface="Arial"/>
                <a:cs typeface="Arial"/>
                <a:sym typeface="Arial"/>
              </a:rPr>
              <a:t>pmc</a:t>
            </a:r>
            <a:r>
              <a:rPr lang="en-US" sz="1400" dirty="0">
                <a:latin typeface="Arial"/>
                <a:ea typeface="Arial"/>
                <a:cs typeface="Arial"/>
                <a:sym typeface="Arial"/>
              </a:rPr>
              <a:t>/articles/PMC4648211/</a:t>
            </a:r>
            <a:endParaRPr sz="1400" dirty="0">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VIVO	 x RDA x TDWG</a:t>
            </a:r>
          </a:p>
        </p:txBody>
      </p:sp>
      <p:sp>
        <p:nvSpPr>
          <p:cNvPr id="3" name="Text Placeholder 2"/>
          <p:cNvSpPr>
            <a:spLocks noGrp="1"/>
          </p:cNvSpPr>
          <p:nvPr>
            <p:ph type="body" idx="1"/>
          </p:nvPr>
        </p:nvSpPr>
        <p:spPr/>
        <p:txBody>
          <a:bodyPr/>
          <a:lstStyle/>
          <a:p>
            <a:pPr marL="25400" indent="0">
              <a:buNone/>
            </a:pPr>
            <a:r>
              <a:rPr lang="en-US" sz="1800" b="1" dirty="0"/>
              <a:t>What is VIVO?</a:t>
            </a:r>
          </a:p>
          <a:p>
            <a:pPr marL="25400" indent="0">
              <a:buNone/>
            </a:pPr>
            <a:r>
              <a:rPr lang="en-US" sz="1800" dirty="0"/>
              <a:t>VIVO is member-supported, open source software and an ontology for representing scholarship.  VIVO supports recording, editing, searching, browsing, and visualizing scholarly activity. VIVO encourages showcasing the scholarly record, research discovery, expert finding, network analysis, and assessment of research impact.  VIVO is easily extended to support additional domains of scholarly activity.  (</a:t>
            </a:r>
            <a:r>
              <a:rPr lang="en-US" sz="1800" dirty="0">
                <a:hlinkClick r:id="rId2"/>
              </a:rPr>
              <a:t>http://vivoweb.org/info/about-vivo</a:t>
            </a:r>
            <a:r>
              <a:rPr lang="en-US" sz="1800" dirty="0"/>
              <a:t>)</a:t>
            </a:r>
          </a:p>
          <a:p>
            <a:pPr marL="25400" indent="0">
              <a:buNone/>
            </a:pPr>
            <a:r>
              <a:rPr lang="en-US" sz="1800" b="1" dirty="0"/>
              <a:t>RDA / TDWG Metadata Standards for attribution of physical and digital collections stewardship </a:t>
            </a:r>
            <a:r>
              <a:rPr lang="en-US" sz="1800" dirty="0"/>
              <a:t>(Chairs: Anne </a:t>
            </a:r>
            <a:r>
              <a:rPr lang="en-US" sz="1800" dirty="0" err="1"/>
              <a:t>Thessen</a:t>
            </a:r>
            <a:r>
              <a:rPr lang="en-US" sz="1800" dirty="0"/>
              <a:t>, Matt Woodburn, </a:t>
            </a:r>
            <a:r>
              <a:rPr lang="en-US" sz="1800" dirty="0" err="1"/>
              <a:t>Dimitris</a:t>
            </a:r>
            <a:r>
              <a:rPr lang="en-US" sz="1800" dirty="0"/>
              <a:t> </a:t>
            </a:r>
            <a:r>
              <a:rPr lang="en-US" sz="1800" dirty="0" err="1"/>
              <a:t>Koureas</a:t>
            </a:r>
            <a:r>
              <a:rPr lang="en-US" sz="1800" dirty="0"/>
              <a:t>):</a:t>
            </a:r>
            <a:r>
              <a:rPr lang="en-US" sz="1800" dirty="0">
                <a:hlinkClick r:id="rId3"/>
              </a:rPr>
              <a:t>https://www.rd-alliance.org/groups/metadata-standards-attribution-physical-and-digital-collections-stewardship.html</a:t>
            </a:r>
            <a:endParaRPr lang="en-US" sz="1800" dirty="0"/>
          </a:p>
          <a:p>
            <a:pPr marL="488950" indent="-285750"/>
            <a:r>
              <a:rPr lang="en-US" sz="1800" dirty="0"/>
              <a:t>5 Meetings across 3 RDA plenaries and 2 TDWG Conferences.</a:t>
            </a:r>
          </a:p>
          <a:p>
            <a:pPr marL="488950" indent="-285750"/>
            <a:r>
              <a:rPr lang="en-US" sz="1800" dirty="0"/>
              <a:t>Produced an extensive use case library</a:t>
            </a:r>
          </a:p>
          <a:p>
            <a:pPr marL="488950" indent="-285750"/>
            <a:r>
              <a:rPr lang="en-US" sz="1800" dirty="0"/>
              <a:t>Mapped use case elements to existing VIVO terms and relations where available, identified missing elements where necessary</a:t>
            </a:r>
          </a:p>
          <a:p>
            <a:pPr marL="25400" indent="0">
              <a:buNone/>
            </a:pPr>
            <a:endParaRPr lang="en-US" sz="1800" dirty="0"/>
          </a:p>
          <a:p>
            <a:pPr marL="25400" indent="0">
              <a:buNone/>
            </a:pPr>
            <a:endParaRPr lang="en-US" sz="1800" dirty="0"/>
          </a:p>
        </p:txBody>
      </p:sp>
    </p:spTree>
    <p:extLst>
      <p:ext uri="{BB962C8B-B14F-4D97-AF65-F5344CB8AC3E}">
        <p14:creationId xmlns:p14="http://schemas.microsoft.com/office/powerpoint/2010/main" val="647262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br>
              <a:rPr lang="en-US" dirty="0"/>
            </a:br>
            <a:endParaRPr lang="en-US" dirty="0"/>
          </a:p>
        </p:txBody>
      </p:sp>
      <p:sp>
        <p:nvSpPr>
          <p:cNvPr id="3" name="Text Placeholder 2"/>
          <p:cNvSpPr>
            <a:spLocks noGrp="1"/>
          </p:cNvSpPr>
          <p:nvPr>
            <p:ph type="body" idx="1"/>
          </p:nvPr>
        </p:nvSpPr>
        <p:spPr/>
        <p:txBody>
          <a:bodyPr/>
          <a:lstStyle/>
          <a:p>
            <a:r>
              <a:rPr lang="en-US" sz="2400" dirty="0"/>
              <a:t>Existing metadata can go a long way, but we’re not using it to its maximum capabilities</a:t>
            </a:r>
          </a:p>
          <a:p>
            <a:r>
              <a:rPr lang="en-US" sz="2400" dirty="0"/>
              <a:t>Identifiers are a mess, but there are existing standards that cover almost every use case</a:t>
            </a:r>
          </a:p>
          <a:p>
            <a:r>
              <a:rPr lang="en-US" sz="2400" dirty="0"/>
              <a:t>Many solutions, not sure what the “Right Thing” is. Instead of waiting for clarity, do Something.</a:t>
            </a:r>
          </a:p>
          <a:p>
            <a:endParaRPr lang="en-US" sz="2400" dirty="0"/>
          </a:p>
        </p:txBody>
      </p:sp>
    </p:spTree>
    <p:extLst>
      <p:ext uri="{BB962C8B-B14F-4D97-AF65-F5344CB8AC3E}">
        <p14:creationId xmlns:p14="http://schemas.microsoft.com/office/powerpoint/2010/main" val="3193874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Shape 379"/>
          <p:cNvSpPr txBox="1">
            <a:spLocks noGrp="1"/>
          </p:cNvSpPr>
          <p:nvPr>
            <p:ph type="title"/>
          </p:nvPr>
        </p:nvSpPr>
        <p:spPr>
          <a:xfrm>
            <a:off x="457200" y="973137"/>
            <a:ext cx="8229600" cy="571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80" b="0" i="0" u="none" strike="noStrike" cap="none">
                <a:solidFill>
                  <a:schemeClr val="dk1"/>
                </a:solidFill>
                <a:latin typeface="Helvetica Neue"/>
                <a:ea typeface="Helvetica Neue"/>
                <a:cs typeface="Helvetica Neue"/>
                <a:sym typeface="Helvetica Neue"/>
              </a:rPr>
              <a:t>Acknowledgements and many thanks!</a:t>
            </a:r>
            <a:endParaRPr/>
          </a:p>
        </p:txBody>
      </p:sp>
      <p:sp>
        <p:nvSpPr>
          <p:cNvPr id="380" name="Shape 380"/>
          <p:cNvSpPr txBox="1">
            <a:spLocks noGrp="1"/>
          </p:cNvSpPr>
          <p:nvPr>
            <p:ph type="body" idx="1"/>
          </p:nvPr>
        </p:nvSpPr>
        <p:spPr>
          <a:xfrm>
            <a:off x="457200" y="1709110"/>
            <a:ext cx="6821477" cy="4700729"/>
          </a:xfrm>
          <a:prstGeom prst="rect">
            <a:avLst/>
          </a:prstGeom>
          <a:noFill/>
          <a:ln>
            <a:noFill/>
          </a:ln>
        </p:spPr>
        <p:txBody>
          <a:bodyPr spcFirstLastPara="1" wrap="square" lIns="91425" tIns="45700" rIns="91425" bIns="45700" anchor="t" anchorCtr="0">
            <a:noAutofit/>
          </a:bodyPr>
          <a:lstStyle/>
          <a:p>
            <a:pPr marL="342900" marR="0" lvl="0" indent="-342900" algn="l" rtl="0">
              <a:spcBef>
                <a:spcPts val="360"/>
              </a:spcBef>
              <a:spcAft>
                <a:spcPts val="0"/>
              </a:spcAft>
              <a:buClr>
                <a:schemeClr val="dk1"/>
              </a:buClr>
              <a:buSzPts val="1800"/>
              <a:buFont typeface="Arial"/>
              <a:buChar char="•"/>
            </a:pPr>
            <a:r>
              <a:rPr lang="en-US" sz="1800" b="0" i="0" u="none" strike="noStrike" cap="none" dirty="0" err="1">
                <a:solidFill>
                  <a:schemeClr val="dk1"/>
                </a:solidFill>
                <a:latin typeface="Cambria"/>
                <a:ea typeface="Cambria"/>
                <a:cs typeface="Cambria"/>
                <a:sym typeface="Cambria"/>
              </a:rPr>
              <a:t>iDigBio</a:t>
            </a:r>
            <a:r>
              <a:rPr lang="en-US" sz="1800" b="0" i="0" u="none" strike="noStrike" cap="none" dirty="0">
                <a:solidFill>
                  <a:schemeClr val="dk1"/>
                </a:solidFill>
                <a:latin typeface="Cambria"/>
                <a:ea typeface="Cambria"/>
                <a:cs typeface="Cambria"/>
                <a:sym typeface="Cambria"/>
              </a:rPr>
              <a:t> funding statement</a:t>
            </a:r>
            <a:endParaRPr dirty="0"/>
          </a:p>
          <a:p>
            <a:pPr marL="742950" marR="0" lvl="1" indent="-285750" algn="l" rtl="0">
              <a:spcBef>
                <a:spcPts val="280"/>
              </a:spcBef>
              <a:spcAft>
                <a:spcPts val="0"/>
              </a:spcAft>
              <a:buClr>
                <a:schemeClr val="dk1"/>
              </a:buClr>
              <a:buSzPts val="1400"/>
              <a:buFont typeface="Arial"/>
              <a:buChar char="–"/>
            </a:pPr>
            <a:r>
              <a:rPr lang="en-US" sz="1400" b="0" i="0" u="none" strike="noStrike" cap="none" dirty="0" err="1">
                <a:solidFill>
                  <a:schemeClr val="dk1"/>
                </a:solidFill>
                <a:latin typeface="Cambria"/>
                <a:ea typeface="Cambria"/>
                <a:cs typeface="Cambria"/>
                <a:sym typeface="Cambria"/>
              </a:rPr>
              <a:t>iDigBio</a:t>
            </a:r>
            <a:r>
              <a:rPr lang="en-US" sz="1400" b="0" i="0" u="none" strike="noStrike" cap="none" dirty="0">
                <a:solidFill>
                  <a:schemeClr val="dk1"/>
                </a:solidFill>
                <a:latin typeface="Cambria"/>
                <a:ea typeface="Cambria"/>
                <a:cs typeface="Cambria"/>
                <a:sym typeface="Cambria"/>
              </a:rPr>
              <a:t> is funded by a grant from the National Science Foundation's Advancing Digitization of Biodiversity Collections Program (Cooperative Agreement EF-</a:t>
            </a:r>
            <a:r>
              <a:rPr lang="en-US" sz="1400" dirty="0"/>
              <a:t>154729</a:t>
            </a:r>
            <a:r>
              <a:rPr lang="en-US" sz="1400" b="0" i="0" u="none" strike="noStrike" cap="none" dirty="0">
                <a:solidFill>
                  <a:schemeClr val="dk1"/>
                </a:solidFill>
                <a:latin typeface="Cambria"/>
                <a:ea typeface="Cambria"/>
                <a:cs typeface="Cambria"/>
                <a:sym typeface="Cambria"/>
              </a:rPr>
              <a:t>). Any opinions, findings, and conclusions or recommendations expressed in this material are those of the author(s) and do not necessarily reflect the views of the National Science </a:t>
            </a:r>
            <a:r>
              <a:rPr lang="en-US" sz="1400" b="0" i="0" u="none" strike="noStrike" cap="none">
                <a:solidFill>
                  <a:schemeClr val="dk1"/>
                </a:solidFill>
                <a:latin typeface="Cambria"/>
                <a:ea typeface="Cambria"/>
                <a:cs typeface="Cambria"/>
                <a:sym typeface="Cambria"/>
              </a:rPr>
              <a:t>Foundation.</a:t>
            </a:r>
          </a:p>
          <a:p>
            <a:pPr marL="0" indent="0">
              <a:spcBef>
                <a:spcPts val="280"/>
              </a:spcBef>
              <a:buSzPts val="1400"/>
              <a:buNone/>
            </a:pPr>
            <a:endParaRPr dirty="0"/>
          </a:p>
        </p:txBody>
      </p:sp>
      <p:pic>
        <p:nvPicPr>
          <p:cNvPr id="381" name="Shape 381" descr="File:IDigBio Logo RGB.png"/>
          <p:cNvPicPr preferRelativeResize="0"/>
          <p:nvPr/>
        </p:nvPicPr>
        <p:blipFill rotWithShape="1">
          <a:blip>
            <a:alphaModFix/>
          </a:blip>
          <a:srcRect/>
          <a:stretch/>
        </p:blipFill>
        <p:spPr>
          <a:xfrm>
            <a:off x="2361080" y="5761778"/>
            <a:ext cx="2268448" cy="701260"/>
          </a:xfrm>
          <a:prstGeom prst="rect">
            <a:avLst/>
          </a:prstGeom>
          <a:noFill/>
          <a:ln>
            <a:noFill/>
          </a:ln>
        </p:spPr>
      </p:pic>
      <p:pic>
        <p:nvPicPr>
          <p:cNvPr id="383" name="Shape 383"/>
          <p:cNvPicPr preferRelativeResize="0"/>
          <p:nvPr/>
        </p:nvPicPr>
        <p:blipFill rotWithShape="1">
          <a:blip r:embed="rId3">
            <a:alphaModFix/>
          </a:blip>
          <a:srcRect/>
          <a:stretch/>
        </p:blipFill>
        <p:spPr>
          <a:xfrm>
            <a:off x="7062268" y="5517905"/>
            <a:ext cx="960543" cy="945133"/>
          </a:xfrm>
          <a:prstGeom prst="rect">
            <a:avLst/>
          </a:prstGeom>
          <a:noFill/>
          <a:ln>
            <a:noFill/>
          </a:ln>
        </p:spPr>
      </p:pic>
    </p:spTree>
  </p:cSld>
  <p:clrMapOvr>
    <a:masterClrMapping/>
  </p:clrMapOvr>
</p:sld>
</file>

<file path=ppt/theme/theme1.xml><?xml version="1.0" encoding="utf-8"?>
<a:theme xmlns:a="http://schemas.openxmlformats.org/drawingml/2006/main" name="idigbio2014rev">
  <a:themeElements>
    <a:clrScheme name="Custom 1">
      <a:dk1>
        <a:srgbClr val="000000"/>
      </a:dk1>
      <a:lt1>
        <a:srgbClr val="FFFFFF"/>
      </a:lt1>
      <a:dk2>
        <a:srgbClr val="313131"/>
      </a:dk2>
      <a:lt2>
        <a:srgbClr val="EEECE1"/>
      </a:lt2>
      <a:accent1>
        <a:srgbClr val="0081FF"/>
      </a:accent1>
      <a:accent2>
        <a:srgbClr val="C0504D"/>
      </a:accent2>
      <a:accent3>
        <a:srgbClr val="6CD626"/>
      </a:accent3>
      <a:accent4>
        <a:srgbClr val="E7B500"/>
      </a:accent4>
      <a:accent5>
        <a:srgbClr val="4BACC6"/>
      </a:accent5>
      <a:accent6>
        <a:srgbClr val="F79646"/>
      </a:accent6>
      <a:hlink>
        <a:srgbClr val="00AEFF"/>
      </a:hlink>
      <a:folHlink>
        <a:srgbClr val="FF83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973</Words>
  <Application>Microsoft Macintosh PowerPoint</Application>
  <PresentationFormat>On-screen Show (4:3)</PresentationFormat>
  <Paragraphs>74</Paragraphs>
  <Slides>8</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Cambria</vt:lpstr>
      <vt:lpstr>Helvetica Neue</vt:lpstr>
      <vt:lpstr>Calibri</vt:lpstr>
      <vt:lpstr>idigbio2014rev</vt:lpstr>
      <vt:lpstr>Designing, Implementing, and Benefiting from a Collections Attribution Channel: the view from iDigBio and the ADBC</vt:lpstr>
      <vt:lpstr>Attribution in Biodiversity Data - Definitions</vt:lpstr>
      <vt:lpstr>Attribution in Biodiversity Data – Current State</vt:lpstr>
      <vt:lpstr>Attribution in Biodiversity Data – Missing Pieces</vt:lpstr>
      <vt:lpstr>Research Identification Initiative (RRI)</vt:lpstr>
      <vt:lpstr>VIVO  x RDA x TDWG</vt:lpstr>
      <vt:lpstr>Conclusions? </vt:lpstr>
      <vt:lpstr>Acknowledgements and many thanks!</vt:lpstr>
    </vt:vector>
  </TitlesOfParts>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Implementing, and Benefiting from a Collections Attribution Channel: the view from iDigBio and the ADBC</dc:title>
  <cp:lastModifiedBy>Microsoft Office User</cp:lastModifiedBy>
  <cp:revision>1</cp:revision>
  <dcterms:modified xsi:type="dcterms:W3CDTF">2018-05-02T20:21:29Z</dcterms:modified>
</cp:coreProperties>
</file>