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5">
          <p15:clr>
            <a:srgbClr val="A4A3A4"/>
          </p15:clr>
        </p15:guide>
        <p15:guide id="2" pos="13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6EB33E"/>
    <a:srgbClr val="124B32"/>
    <a:srgbClr val="FDB002"/>
    <a:srgbClr val="5C304A"/>
    <a:srgbClr val="339837"/>
    <a:srgbClr val="BA5423"/>
    <a:srgbClr val="007294"/>
    <a:srgbClr val="007A4D"/>
    <a:srgbClr val="711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6" autoAdjust="0"/>
    <p:restoredTop sz="86429" autoAdjust="0"/>
  </p:normalViewPr>
  <p:slideViewPr>
    <p:cSldViewPr snapToGrid="0" snapToObjects="1">
      <p:cViewPr varScale="1">
        <p:scale>
          <a:sx n="82" d="100"/>
          <a:sy n="82" d="100"/>
        </p:scale>
        <p:origin x="1808" y="168"/>
      </p:cViewPr>
      <p:guideLst>
        <p:guide orient="horz" pos="825"/>
        <p:guide pos="13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2/14/18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6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7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2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20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8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13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5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5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none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" y="-268073"/>
            <a:ext cx="2994152" cy="209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2" y="1309688"/>
            <a:ext cx="3754107" cy="464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3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72771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459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74355"/>
            <a:ext cx="4040188" cy="4152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3459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74354"/>
            <a:ext cx="4041775" cy="41525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8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8391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45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3214"/>
            <a:ext cx="4040188" cy="417486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2345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63214"/>
            <a:ext cx="4041775" cy="417486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0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8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none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" y="-283500"/>
            <a:ext cx="3005471" cy="20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79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944ACD-81EB-4EC9-AAC3-5396826478F7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F1C2E-2015-4596-84C7-F36E300BB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69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944ACD-81EB-4EC9-AAC3-5396826478F7}" type="datetimeFigureOut">
              <a:rPr lang="en-US" smtClean="0"/>
              <a:t>2/14/18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F1C2E-2015-4596-84C7-F36E300BB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Aqua">
    <p:bg>
      <p:bgPr>
        <a:solidFill>
          <a:srgbClr val="007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55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Terracotta">
    <p:bg>
      <p:bgPr>
        <a:solidFill>
          <a:srgbClr val="BA5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0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Green">
    <p:bg>
      <p:bgPr>
        <a:solidFill>
          <a:srgbClr val="3398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Divider - Plum">
    <p:bg>
      <p:bgPr>
        <a:solidFill>
          <a:srgbClr val="5C30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0" cap="all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i="1" kern="1000" cap="none" spc="-5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7" y="4581"/>
            <a:ext cx="1756410" cy="14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68" y="5952037"/>
            <a:ext cx="1552448" cy="83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l">
              <a:buNone/>
              <a:defRPr sz="9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NOTES / CAPTIONS / SOURCES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40598" y="6349719"/>
            <a:ext cx="6920217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3" y="5974317"/>
            <a:ext cx="1528375" cy="81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0" r:id="rId8"/>
    <p:sldLayoutId id="2147483668" r:id="rId9"/>
    <p:sldLayoutId id="2147483674" r:id="rId10"/>
    <p:sldLayoutId id="2147483667" r:id="rId11"/>
    <p:sldLayoutId id="2147483675" r:id="rId12"/>
    <p:sldLayoutId id="2147483652" r:id="rId13"/>
    <p:sldLayoutId id="2147483653" r:id="rId14"/>
    <p:sldLayoutId id="2147483669" r:id="rId15"/>
    <p:sldLayoutId id="2147483670" r:id="rId16"/>
    <p:sldLayoutId id="2147483654" r:id="rId17"/>
    <p:sldLayoutId id="2147483676" r:id="rId18"/>
    <p:sldLayoutId id="2147483655" r:id="rId19"/>
    <p:sldLayoutId id="2147483671" r:id="rId20"/>
    <p:sldLayoutId id="2147483649" r:id="rId21"/>
    <p:sldLayoutId id="2147483677" r:id="rId22"/>
    <p:sldLayoutId id="2147483678" r:id="rId2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3983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15.gif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15.gif"/><Relationship Id="rId10" Type="http://schemas.openxmlformats.org/officeDocument/2006/relationships/image" Target="../media/image21.png"/><Relationship Id="rId4" Type="http://schemas.openxmlformats.org/officeDocument/2006/relationships/image" Target="../media/image22.gi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en-US" sz="2800" dirty="0">
              <a:latin typeface="Arial Narrow"/>
              <a:cs typeface="Arial Narrow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0597" y="2184401"/>
            <a:ext cx="8184114" cy="3234267"/>
          </a:xfrm>
        </p:spPr>
        <p:txBody>
          <a:bodyPr>
            <a:noAutofit/>
          </a:bodyPr>
          <a:lstStyle/>
          <a:p>
            <a:r>
              <a:rPr lang="da-DK" dirty="0"/>
              <a:t>GBIF Today and Tomorrow</a:t>
            </a:r>
            <a:endParaRPr lang="en-US" cap="non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Donald Hobern, GBIF Executive Secretary</a:t>
            </a:r>
          </a:p>
          <a:p>
            <a:r>
              <a:rPr lang="da-DK" dirty="0"/>
              <a:t>Science Symposium, New Delhi, India, 17 September 2014</a:t>
            </a:r>
            <a:endParaRPr lang="en-US" dirty="0"/>
          </a:p>
        </p:txBody>
      </p:sp>
      <p:pic>
        <p:nvPicPr>
          <p:cNvPr id="1026" name="Picture 2" descr="C:\Users\dhobern\Pictures\20140914\IMG_1307-cro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b="5214"/>
          <a:stretch/>
        </p:blipFill>
        <p:spPr bwMode="auto">
          <a:xfrm>
            <a:off x="2804160" y="-11288"/>
            <a:ext cx="6339840" cy="439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08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AutoShape 21"/>
          <p:cNvCxnSpPr>
            <a:cxnSpLocks noChangeShapeType="1"/>
            <a:stCxn id="85" idx="7"/>
            <a:endCxn id="90" idx="2"/>
          </p:cNvCxnSpPr>
          <p:nvPr/>
        </p:nvCxnSpPr>
        <p:spPr bwMode="auto">
          <a:xfrm flipV="1">
            <a:off x="6939978" y="5458474"/>
            <a:ext cx="591660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65" name="AutoShape 22"/>
          <p:cNvCxnSpPr>
            <a:cxnSpLocks noChangeShapeType="1"/>
            <a:stCxn id="85" idx="5"/>
            <a:endCxn id="91" idx="2"/>
          </p:cNvCxnSpPr>
          <p:nvPr/>
        </p:nvCxnSpPr>
        <p:spPr bwMode="auto">
          <a:xfrm>
            <a:off x="6939978" y="6179107"/>
            <a:ext cx="591660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0" name="AutoShape 23"/>
          <p:cNvCxnSpPr>
            <a:cxnSpLocks noChangeShapeType="1"/>
          </p:cNvCxnSpPr>
          <p:nvPr/>
        </p:nvCxnSpPr>
        <p:spPr bwMode="auto">
          <a:xfrm>
            <a:off x="8263158" y="5778514"/>
            <a:ext cx="0" cy="34858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1" name="AutoShape 32"/>
          <p:cNvCxnSpPr>
            <a:cxnSpLocks noChangeShapeType="1"/>
            <a:stCxn id="85" idx="1"/>
            <a:endCxn id="93" idx="6"/>
          </p:cNvCxnSpPr>
          <p:nvPr/>
        </p:nvCxnSpPr>
        <p:spPr bwMode="auto">
          <a:xfrm flipH="1" flipV="1">
            <a:off x="5313791" y="5458474"/>
            <a:ext cx="591661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2" name="AutoShape 33"/>
          <p:cNvCxnSpPr>
            <a:cxnSpLocks noChangeShapeType="1"/>
            <a:stCxn id="94" idx="2"/>
            <a:endCxn id="88" idx="5"/>
          </p:cNvCxnSpPr>
          <p:nvPr/>
        </p:nvCxnSpPr>
        <p:spPr bwMode="auto">
          <a:xfrm flipH="1" flipV="1">
            <a:off x="3259089" y="6179107"/>
            <a:ext cx="591661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6" name="AutoShape 34"/>
          <p:cNvCxnSpPr>
            <a:cxnSpLocks noChangeShapeType="1"/>
            <a:stCxn id="88" idx="2"/>
            <a:endCxn id="86" idx="6"/>
          </p:cNvCxnSpPr>
          <p:nvPr/>
        </p:nvCxnSpPr>
        <p:spPr bwMode="auto">
          <a:xfrm flipH="1">
            <a:off x="1632902" y="5952805"/>
            <a:ext cx="377404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77" name="AutoShape 37"/>
          <p:cNvCxnSpPr>
            <a:cxnSpLocks noChangeShapeType="1"/>
            <a:stCxn id="85" idx="3"/>
            <a:endCxn id="94" idx="6"/>
          </p:cNvCxnSpPr>
          <p:nvPr/>
        </p:nvCxnSpPr>
        <p:spPr bwMode="auto">
          <a:xfrm flipH="1">
            <a:off x="5313790" y="6179107"/>
            <a:ext cx="591662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2" name="AutoShape 39"/>
          <p:cNvCxnSpPr>
            <a:cxnSpLocks noChangeShapeType="1"/>
            <a:stCxn id="94" idx="0"/>
            <a:endCxn id="93" idx="4"/>
          </p:cNvCxnSpPr>
          <p:nvPr/>
        </p:nvCxnSpPr>
        <p:spPr bwMode="auto">
          <a:xfrm flipV="1">
            <a:off x="4582270" y="5778514"/>
            <a:ext cx="1" cy="348582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84" name="AutoShape 33"/>
          <p:cNvCxnSpPr>
            <a:cxnSpLocks noChangeShapeType="1"/>
            <a:stCxn id="93" idx="2"/>
            <a:endCxn id="88" idx="7"/>
          </p:cNvCxnSpPr>
          <p:nvPr/>
        </p:nvCxnSpPr>
        <p:spPr bwMode="auto">
          <a:xfrm flipH="1">
            <a:off x="3259089" y="5458474"/>
            <a:ext cx="591662" cy="26802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arrow" w="med" len="med"/>
            <a:tailEnd type="arrow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85" name="Oval 4"/>
          <p:cNvSpPr>
            <a:spLocks noChangeArrowheads="1"/>
          </p:cNvSpPr>
          <p:nvPr/>
        </p:nvSpPr>
        <p:spPr bwMode="auto">
          <a:xfrm>
            <a:off x="5691195" y="5632765"/>
            <a:ext cx="1463040" cy="64008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Taxon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Concept</a:t>
            </a:r>
          </a:p>
        </p:txBody>
      </p:sp>
      <p:sp>
        <p:nvSpPr>
          <p:cNvPr id="86" name="Oval 13"/>
          <p:cNvSpPr>
            <a:spLocks noChangeArrowheads="1"/>
          </p:cNvSpPr>
          <p:nvPr/>
        </p:nvSpPr>
        <p:spPr bwMode="auto">
          <a:xfrm>
            <a:off x="169862" y="5632765"/>
            <a:ext cx="1463040" cy="640080"/>
          </a:xfrm>
          <a:prstGeom prst="ellipse">
            <a:avLst/>
          </a:prstGeom>
          <a:solidFill>
            <a:srgbClr val="4C5F27"/>
          </a:solidFill>
          <a:ln>
            <a:solidFill>
              <a:srgbClr val="273016"/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Institution</a:t>
            </a:r>
          </a:p>
        </p:txBody>
      </p:sp>
      <p:sp>
        <p:nvSpPr>
          <p:cNvPr id="88" name="Oval 14"/>
          <p:cNvSpPr>
            <a:spLocks noChangeArrowheads="1"/>
          </p:cNvSpPr>
          <p:nvPr/>
        </p:nvSpPr>
        <p:spPr bwMode="auto">
          <a:xfrm>
            <a:off x="2010306" y="5632765"/>
            <a:ext cx="1463040" cy="6400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rPr>
              <a:t>Collection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31638" y="5138434"/>
            <a:ext cx="1463040" cy="1628742"/>
            <a:chOff x="7531638" y="4424059"/>
            <a:chExt cx="1463040" cy="1628742"/>
          </a:xfrm>
        </p:grpSpPr>
        <p:sp>
          <p:nvSpPr>
            <p:cNvPr id="90" name="Oval 8"/>
            <p:cNvSpPr>
              <a:spLocks noChangeArrowheads="1"/>
            </p:cNvSpPr>
            <p:nvPr/>
          </p:nvSpPr>
          <p:spPr bwMode="auto">
            <a:xfrm>
              <a:off x="7531638" y="4424059"/>
              <a:ext cx="1463040" cy="64008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Taxon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altLang="en-US" sz="1400" b="1" kern="0" dirty="0">
                  <a:solidFill>
                    <a:schemeClr val="bg1"/>
                  </a:solidFill>
                  <a:latin typeface="Arial" charset="0"/>
                </a:rPr>
                <a:t>Name</a:t>
              </a: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1" name="Oval 9"/>
            <p:cNvSpPr>
              <a:spLocks noChangeArrowheads="1"/>
            </p:cNvSpPr>
            <p:nvPr/>
          </p:nvSpPr>
          <p:spPr bwMode="auto">
            <a:xfrm>
              <a:off x="7531638" y="5412721"/>
              <a:ext cx="1463040" cy="64008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Publication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50750" y="5138434"/>
            <a:ext cx="1463041" cy="1628742"/>
            <a:chOff x="3850750" y="5138434"/>
            <a:chExt cx="1463041" cy="1628742"/>
          </a:xfrm>
        </p:grpSpPr>
        <p:sp>
          <p:nvSpPr>
            <p:cNvPr id="93" name="Oval 15"/>
            <p:cNvSpPr>
              <a:spLocks noChangeArrowheads="1"/>
            </p:cNvSpPr>
            <p:nvPr/>
          </p:nvSpPr>
          <p:spPr bwMode="auto">
            <a:xfrm>
              <a:off x="3850751" y="5138434"/>
              <a:ext cx="1463040" cy="64008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Species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Occurrence</a:t>
              </a:r>
            </a:p>
          </p:txBody>
        </p:sp>
        <p:sp>
          <p:nvSpPr>
            <p:cNvPr id="94" name="Oval 17"/>
            <p:cNvSpPr>
              <a:spLocks noChangeArrowheads="1"/>
            </p:cNvSpPr>
            <p:nvPr/>
          </p:nvSpPr>
          <p:spPr bwMode="auto">
            <a:xfrm>
              <a:off x="3850750" y="6127096"/>
              <a:ext cx="1463040" cy="640080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rPr>
                <a:t>Sequence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1869550" y="1446741"/>
            <a:ext cx="1463041" cy="180414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b="1" dirty="0"/>
              <a:t>GBIF Data Index</a:t>
            </a:r>
            <a:endParaRPr lang="en-US" b="1" dirty="0"/>
          </a:p>
        </p:txBody>
      </p:sp>
      <p:grpSp>
        <p:nvGrpSpPr>
          <p:cNvPr id="2057" name="Group 2056"/>
          <p:cNvGrpSpPr/>
          <p:nvPr/>
        </p:nvGrpSpPr>
        <p:grpSpPr>
          <a:xfrm>
            <a:off x="5518299" y="4045992"/>
            <a:ext cx="1561207" cy="494331"/>
            <a:chOff x="5197900" y="4095368"/>
            <a:chExt cx="1561207" cy="494331"/>
          </a:xfrm>
        </p:grpSpPr>
        <p:cxnSp>
          <p:nvCxnSpPr>
            <p:cNvPr id="144" name="AutoShape 21"/>
            <p:cNvCxnSpPr>
              <a:cxnSpLocks noChangeShapeType="1"/>
              <a:stCxn id="153" idx="7"/>
              <a:endCxn id="157" idx="2"/>
            </p:cNvCxnSpPr>
            <p:nvPr/>
          </p:nvCxnSpPr>
          <p:spPr bwMode="auto">
            <a:xfrm flipV="1">
              <a:off x="6135496" y="4192502"/>
              <a:ext cx="179572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45" name="AutoShape 22"/>
            <p:cNvCxnSpPr>
              <a:cxnSpLocks noChangeShapeType="1"/>
              <a:stCxn id="153" idx="5"/>
              <a:endCxn id="158" idx="2"/>
            </p:cNvCxnSpPr>
            <p:nvPr/>
          </p:nvCxnSpPr>
          <p:spPr bwMode="auto">
            <a:xfrm>
              <a:off x="6135496" y="4411217"/>
              <a:ext cx="179572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46" name="AutoShape 23"/>
            <p:cNvCxnSpPr>
              <a:cxnSpLocks noChangeShapeType="1"/>
            </p:cNvCxnSpPr>
            <p:nvPr/>
          </p:nvCxnSpPr>
          <p:spPr bwMode="auto">
            <a:xfrm>
              <a:off x="6537087" y="4289635"/>
              <a:ext cx="0" cy="105796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47" name="AutoShape 32"/>
            <p:cNvCxnSpPr>
              <a:cxnSpLocks noChangeShapeType="1"/>
              <a:stCxn id="153" idx="1"/>
              <a:endCxn id="160" idx="6"/>
            </p:cNvCxnSpPr>
            <p:nvPr/>
          </p:nvCxnSpPr>
          <p:spPr bwMode="auto">
            <a:xfrm flipH="1" flipV="1">
              <a:off x="5641940" y="4192502"/>
              <a:ext cx="179572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50" name="AutoShape 37"/>
            <p:cNvCxnSpPr>
              <a:cxnSpLocks noChangeShapeType="1"/>
              <a:stCxn id="153" idx="3"/>
              <a:endCxn id="161" idx="6"/>
            </p:cNvCxnSpPr>
            <p:nvPr/>
          </p:nvCxnSpPr>
          <p:spPr bwMode="auto">
            <a:xfrm flipH="1">
              <a:off x="5641940" y="4411217"/>
              <a:ext cx="179572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53" name="Oval 4"/>
            <p:cNvSpPr>
              <a:spLocks noChangeArrowheads="1"/>
            </p:cNvSpPr>
            <p:nvPr/>
          </p:nvSpPr>
          <p:spPr bwMode="auto">
            <a:xfrm>
              <a:off x="5756484" y="4245400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315067" y="4095368"/>
              <a:ext cx="444040" cy="494331"/>
              <a:chOff x="7531638" y="4424059"/>
              <a:chExt cx="1463040" cy="1628742"/>
            </a:xfrm>
          </p:grpSpPr>
          <p:sp>
            <p:nvSpPr>
              <p:cNvPr id="157" name="Oval 8"/>
              <p:cNvSpPr>
                <a:spLocks noChangeArrowheads="1"/>
              </p:cNvSpPr>
              <p:nvPr/>
            </p:nvSpPr>
            <p:spPr bwMode="auto">
              <a:xfrm>
                <a:off x="7531638" y="4424059"/>
                <a:ext cx="1463040" cy="64008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58" name="Oval 9"/>
              <p:cNvSpPr>
                <a:spLocks noChangeArrowheads="1"/>
              </p:cNvSpPr>
              <p:nvPr/>
            </p:nvSpPr>
            <p:spPr bwMode="auto">
              <a:xfrm>
                <a:off x="7531638" y="5412721"/>
                <a:ext cx="1463040" cy="64008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5197900" y="4095368"/>
              <a:ext cx="444040" cy="494331"/>
              <a:chOff x="3850750" y="5138434"/>
              <a:chExt cx="1463041" cy="1628742"/>
            </a:xfrm>
          </p:grpSpPr>
          <p:sp>
            <p:nvSpPr>
              <p:cNvPr id="160" name="Oval 15"/>
              <p:cNvSpPr>
                <a:spLocks noChangeArrowheads="1"/>
              </p:cNvSpPr>
              <p:nvPr/>
            </p:nvSpPr>
            <p:spPr bwMode="auto">
              <a:xfrm>
                <a:off x="3850751" y="5138434"/>
                <a:ext cx="1463040" cy="64008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1" name="Oval 17"/>
              <p:cNvSpPr>
                <a:spLocks noChangeArrowheads="1"/>
              </p:cNvSpPr>
              <p:nvPr/>
            </p:nvSpPr>
            <p:spPr bwMode="auto">
              <a:xfrm>
                <a:off x="3850750" y="6127096"/>
                <a:ext cx="1463040" cy="64008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2059" name="Group 2058"/>
          <p:cNvGrpSpPr/>
          <p:nvPr/>
        </p:nvGrpSpPr>
        <p:grpSpPr>
          <a:xfrm>
            <a:off x="154185" y="4072199"/>
            <a:ext cx="1761232" cy="441917"/>
            <a:chOff x="154185" y="4135477"/>
            <a:chExt cx="1761232" cy="441917"/>
          </a:xfrm>
        </p:grpSpPr>
        <p:cxnSp>
          <p:nvCxnSpPr>
            <p:cNvPr id="131" name="AutoShape 34"/>
            <p:cNvCxnSpPr>
              <a:cxnSpLocks noChangeShapeType="1"/>
              <a:stCxn id="137" idx="2"/>
              <a:endCxn id="136" idx="6"/>
            </p:cNvCxnSpPr>
            <p:nvPr/>
          </p:nvCxnSpPr>
          <p:spPr bwMode="auto">
            <a:xfrm flipH="1">
              <a:off x="598225" y="4356436"/>
              <a:ext cx="114544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34" name="AutoShape 33"/>
            <p:cNvCxnSpPr>
              <a:cxnSpLocks noChangeShapeType="1"/>
              <a:stCxn id="163" idx="2"/>
              <a:endCxn id="137" idx="6"/>
            </p:cNvCxnSpPr>
            <p:nvPr/>
          </p:nvCxnSpPr>
          <p:spPr bwMode="auto">
            <a:xfrm flipH="1">
              <a:off x="1156809" y="4356435"/>
              <a:ext cx="214555" cy="1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36" name="Oval 13"/>
            <p:cNvSpPr>
              <a:spLocks noChangeArrowheads="1"/>
            </p:cNvSpPr>
            <p:nvPr/>
          </p:nvSpPr>
          <p:spPr bwMode="auto">
            <a:xfrm>
              <a:off x="154185" y="4259302"/>
              <a:ext cx="444040" cy="194267"/>
            </a:xfrm>
            <a:prstGeom prst="ellipse">
              <a:avLst/>
            </a:prstGeom>
            <a:solidFill>
              <a:srgbClr val="4C5F27"/>
            </a:solidFill>
            <a:ln>
              <a:solidFill>
                <a:srgbClr val="273016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37" name="Oval 14"/>
            <p:cNvSpPr>
              <a:spLocks noChangeArrowheads="1"/>
            </p:cNvSpPr>
            <p:nvPr/>
          </p:nvSpPr>
          <p:spPr bwMode="auto">
            <a:xfrm>
              <a:off x="712769" y="4259302"/>
              <a:ext cx="444040" cy="19426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71352" y="4135477"/>
              <a:ext cx="644065" cy="441917"/>
              <a:chOff x="1347552" y="4230727"/>
              <a:chExt cx="644065" cy="441917"/>
            </a:xfrm>
          </p:grpSpPr>
          <p:sp>
            <p:nvSpPr>
              <p:cNvPr id="142" name="Oval 15"/>
              <p:cNvSpPr>
                <a:spLocks noChangeArrowheads="1"/>
              </p:cNvSpPr>
              <p:nvPr/>
            </p:nvSpPr>
            <p:spPr bwMode="auto">
              <a:xfrm>
                <a:off x="1347552" y="4230727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2" name="Oval 15"/>
              <p:cNvSpPr>
                <a:spLocks noChangeArrowheads="1"/>
              </p:cNvSpPr>
              <p:nvPr/>
            </p:nvSpPr>
            <p:spPr bwMode="auto">
              <a:xfrm>
                <a:off x="1397558" y="4292639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3" name="Oval 15"/>
              <p:cNvSpPr>
                <a:spLocks noChangeArrowheads="1"/>
              </p:cNvSpPr>
              <p:nvPr/>
            </p:nvSpPr>
            <p:spPr bwMode="auto">
              <a:xfrm>
                <a:off x="1447564" y="4354551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4" name="Oval 15"/>
              <p:cNvSpPr>
                <a:spLocks noChangeArrowheads="1"/>
              </p:cNvSpPr>
              <p:nvPr/>
            </p:nvSpPr>
            <p:spPr bwMode="auto">
              <a:xfrm>
                <a:off x="1497570" y="4416463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65" name="Oval 15"/>
              <p:cNvSpPr>
                <a:spLocks noChangeArrowheads="1"/>
              </p:cNvSpPr>
              <p:nvPr/>
            </p:nvSpPr>
            <p:spPr bwMode="auto">
              <a:xfrm>
                <a:off x="1547577" y="4478377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grpSp>
        <p:nvGrpSpPr>
          <p:cNvPr id="2058" name="Group 2057"/>
          <p:cNvGrpSpPr>
            <a:grpSpLocks noChangeAspect="1"/>
          </p:cNvGrpSpPr>
          <p:nvPr/>
        </p:nvGrpSpPr>
        <p:grpSpPr>
          <a:xfrm>
            <a:off x="2377671" y="4045992"/>
            <a:ext cx="2678374" cy="494331"/>
            <a:chOff x="2213840" y="4098067"/>
            <a:chExt cx="2678374" cy="494331"/>
          </a:xfrm>
        </p:grpSpPr>
        <p:cxnSp>
          <p:nvCxnSpPr>
            <p:cNvPr id="167" name="AutoShape 21"/>
            <p:cNvCxnSpPr>
              <a:cxnSpLocks noChangeShapeType="1"/>
              <a:stCxn id="176" idx="6"/>
              <a:endCxn id="180" idx="2"/>
            </p:cNvCxnSpPr>
            <p:nvPr/>
          </p:nvCxnSpPr>
          <p:spPr bwMode="auto">
            <a:xfrm>
              <a:off x="4333631" y="4345233"/>
              <a:ext cx="114543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0" name="AutoShape 32"/>
            <p:cNvCxnSpPr>
              <a:cxnSpLocks noChangeShapeType="1"/>
              <a:stCxn id="176" idx="1"/>
              <a:endCxn id="183" idx="6"/>
            </p:cNvCxnSpPr>
            <p:nvPr/>
          </p:nvCxnSpPr>
          <p:spPr bwMode="auto">
            <a:xfrm flipH="1" flipV="1">
              <a:off x="3775047" y="4195201"/>
              <a:ext cx="179572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1" name="AutoShape 33"/>
            <p:cNvCxnSpPr>
              <a:cxnSpLocks noChangeShapeType="1"/>
              <a:stCxn id="184" idx="2"/>
              <a:endCxn id="178" idx="5"/>
            </p:cNvCxnSpPr>
            <p:nvPr/>
          </p:nvCxnSpPr>
          <p:spPr bwMode="auto">
            <a:xfrm flipH="1" flipV="1">
              <a:off x="3151436" y="4413916"/>
              <a:ext cx="179571" cy="8134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2" name="AutoShape 34"/>
            <p:cNvCxnSpPr>
              <a:cxnSpLocks noChangeShapeType="1"/>
              <a:stCxn id="178" idx="2"/>
              <a:endCxn id="177" idx="6"/>
            </p:cNvCxnSpPr>
            <p:nvPr/>
          </p:nvCxnSpPr>
          <p:spPr bwMode="auto">
            <a:xfrm flipH="1">
              <a:off x="2657880" y="4345233"/>
              <a:ext cx="114544" cy="0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3" name="AutoShape 37"/>
            <p:cNvCxnSpPr>
              <a:cxnSpLocks noChangeShapeType="1"/>
              <a:stCxn id="176" idx="3"/>
              <a:endCxn id="184" idx="6"/>
            </p:cNvCxnSpPr>
            <p:nvPr/>
          </p:nvCxnSpPr>
          <p:spPr bwMode="auto">
            <a:xfrm flipH="1">
              <a:off x="3775047" y="4413916"/>
              <a:ext cx="179572" cy="81349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4" name="AutoShape 39"/>
            <p:cNvCxnSpPr>
              <a:cxnSpLocks noChangeShapeType="1"/>
              <a:stCxn id="184" idx="0"/>
              <a:endCxn id="183" idx="4"/>
            </p:cNvCxnSpPr>
            <p:nvPr/>
          </p:nvCxnSpPr>
          <p:spPr bwMode="auto">
            <a:xfrm flipV="1">
              <a:off x="3553027" y="4292334"/>
              <a:ext cx="0" cy="105797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cxnSp>
          <p:nvCxnSpPr>
            <p:cNvPr id="175" name="AutoShape 33"/>
            <p:cNvCxnSpPr>
              <a:cxnSpLocks noChangeShapeType="1"/>
              <a:stCxn id="183" idx="2"/>
              <a:endCxn id="178" idx="7"/>
            </p:cNvCxnSpPr>
            <p:nvPr/>
          </p:nvCxnSpPr>
          <p:spPr bwMode="auto">
            <a:xfrm flipH="1">
              <a:off x="3151436" y="4195201"/>
              <a:ext cx="179571" cy="8134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headEnd type="arrow" w="sm" len="sm"/>
              <a:tailEnd type="arrow" w="sm" len="sm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cxnSp>
        <p:sp>
          <p:nvSpPr>
            <p:cNvPr id="176" name="Oval 4"/>
            <p:cNvSpPr>
              <a:spLocks noChangeArrowheads="1"/>
            </p:cNvSpPr>
            <p:nvPr/>
          </p:nvSpPr>
          <p:spPr bwMode="auto">
            <a:xfrm>
              <a:off x="3889591" y="4248099"/>
              <a:ext cx="444040" cy="194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  <a:prstDash val="dash"/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7" name="Oval 13"/>
            <p:cNvSpPr>
              <a:spLocks noChangeArrowheads="1"/>
            </p:cNvSpPr>
            <p:nvPr/>
          </p:nvSpPr>
          <p:spPr bwMode="auto">
            <a:xfrm>
              <a:off x="2213840" y="4248099"/>
              <a:ext cx="444040" cy="194267"/>
            </a:xfrm>
            <a:prstGeom prst="ellipse">
              <a:avLst/>
            </a:prstGeom>
            <a:solidFill>
              <a:srgbClr val="4C5F27"/>
            </a:solidFill>
            <a:ln>
              <a:solidFill>
                <a:srgbClr val="273016"/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78" name="Oval 14"/>
            <p:cNvSpPr>
              <a:spLocks noChangeArrowheads="1"/>
            </p:cNvSpPr>
            <p:nvPr/>
          </p:nvSpPr>
          <p:spPr bwMode="auto">
            <a:xfrm>
              <a:off x="2772424" y="4248099"/>
              <a:ext cx="444040" cy="19426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0" name="Oval 8"/>
            <p:cNvSpPr>
              <a:spLocks noChangeArrowheads="1"/>
            </p:cNvSpPr>
            <p:nvPr/>
          </p:nvSpPr>
          <p:spPr bwMode="auto">
            <a:xfrm>
              <a:off x="4448174" y="4248099"/>
              <a:ext cx="444040" cy="1942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331007" y="4098067"/>
              <a:ext cx="444040" cy="494331"/>
              <a:chOff x="3454832" y="4174267"/>
              <a:chExt cx="444040" cy="494331"/>
            </a:xfrm>
          </p:grpSpPr>
          <p:sp>
            <p:nvSpPr>
              <p:cNvPr id="183" name="Oval 15"/>
              <p:cNvSpPr>
                <a:spLocks noChangeArrowheads="1"/>
              </p:cNvSpPr>
              <p:nvPr/>
            </p:nvSpPr>
            <p:spPr bwMode="auto">
              <a:xfrm>
                <a:off x="3454832" y="4174267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84" name="Oval 17"/>
              <p:cNvSpPr>
                <a:spLocks noChangeArrowheads="1"/>
              </p:cNvSpPr>
              <p:nvPr/>
            </p:nvSpPr>
            <p:spPr bwMode="auto">
              <a:xfrm>
                <a:off x="3454832" y="4474331"/>
                <a:ext cx="444040" cy="194267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</p:grpSp>
      <p:cxnSp>
        <p:nvCxnSpPr>
          <p:cNvPr id="185" name="AutoShape 21"/>
          <p:cNvCxnSpPr>
            <a:cxnSpLocks noChangeShapeType="1"/>
            <a:stCxn id="201" idx="7"/>
            <a:endCxn id="195" idx="2"/>
          </p:cNvCxnSpPr>
          <p:nvPr/>
        </p:nvCxnSpPr>
        <p:spPr bwMode="auto">
          <a:xfrm flipV="1">
            <a:off x="8020783" y="4069191"/>
            <a:ext cx="417454" cy="9825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arrow" w="sm" len="sm"/>
            <a:tailEnd type="arrow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86" name="AutoShape 22"/>
          <p:cNvCxnSpPr>
            <a:cxnSpLocks noChangeShapeType="1"/>
            <a:stCxn id="203" idx="5"/>
            <a:endCxn id="207" idx="2"/>
          </p:cNvCxnSpPr>
          <p:nvPr/>
        </p:nvCxnSpPr>
        <p:spPr bwMode="auto">
          <a:xfrm>
            <a:off x="8120796" y="4428643"/>
            <a:ext cx="246106" cy="8847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arrow" w="sm" len="sm"/>
            <a:tailEnd type="arrow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87" name="AutoShape 23"/>
          <p:cNvCxnSpPr>
            <a:cxnSpLocks noChangeShapeType="1"/>
            <a:stCxn id="197" idx="4"/>
            <a:endCxn id="207" idx="7"/>
          </p:cNvCxnSpPr>
          <p:nvPr/>
        </p:nvCxnSpPr>
        <p:spPr bwMode="auto">
          <a:xfrm flipH="1">
            <a:off x="8745914" y="4290150"/>
            <a:ext cx="14356" cy="158288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arrow" w="sm" len="sm"/>
            <a:tailEnd type="arrow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192" name="Group 191"/>
          <p:cNvGrpSpPr/>
          <p:nvPr/>
        </p:nvGrpSpPr>
        <p:grpSpPr>
          <a:xfrm>
            <a:off x="8338225" y="3848233"/>
            <a:ext cx="644065" cy="441917"/>
            <a:chOff x="1347552" y="4230727"/>
            <a:chExt cx="644065" cy="441917"/>
          </a:xfrm>
          <a:solidFill>
            <a:srgbClr val="D99694"/>
          </a:solidFill>
        </p:grpSpPr>
        <p:sp>
          <p:nvSpPr>
            <p:cNvPr id="193" name="Oval 15"/>
            <p:cNvSpPr>
              <a:spLocks noChangeArrowheads="1"/>
            </p:cNvSpPr>
            <p:nvPr/>
          </p:nvSpPr>
          <p:spPr bwMode="auto">
            <a:xfrm>
              <a:off x="1347552" y="4230727"/>
              <a:ext cx="444040" cy="194267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4" name="Oval 15"/>
            <p:cNvSpPr>
              <a:spLocks noChangeArrowheads="1"/>
            </p:cNvSpPr>
            <p:nvPr/>
          </p:nvSpPr>
          <p:spPr bwMode="auto">
            <a:xfrm>
              <a:off x="1397558" y="4292639"/>
              <a:ext cx="444040" cy="194267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5" name="Oval 15"/>
            <p:cNvSpPr>
              <a:spLocks noChangeArrowheads="1"/>
            </p:cNvSpPr>
            <p:nvPr/>
          </p:nvSpPr>
          <p:spPr bwMode="auto">
            <a:xfrm>
              <a:off x="1447564" y="4354551"/>
              <a:ext cx="444040" cy="194267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6" name="Oval 15"/>
            <p:cNvSpPr>
              <a:spLocks noChangeArrowheads="1"/>
            </p:cNvSpPr>
            <p:nvPr/>
          </p:nvSpPr>
          <p:spPr bwMode="auto">
            <a:xfrm>
              <a:off x="1497570" y="4416463"/>
              <a:ext cx="444040" cy="194267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97" name="Oval 15"/>
            <p:cNvSpPr>
              <a:spLocks noChangeArrowheads="1"/>
            </p:cNvSpPr>
            <p:nvPr/>
          </p:nvSpPr>
          <p:spPr bwMode="auto">
            <a:xfrm>
              <a:off x="1547577" y="4478377"/>
              <a:ext cx="444040" cy="194267"/>
            </a:xfrm>
            <a:prstGeom prst="ellipse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7541759" y="4015176"/>
            <a:ext cx="644065" cy="441917"/>
            <a:chOff x="1347552" y="4230727"/>
            <a:chExt cx="644065" cy="441917"/>
          </a:xfrm>
          <a:solidFill>
            <a:srgbClr val="D99694"/>
          </a:solidFill>
        </p:grpSpPr>
        <p:sp>
          <p:nvSpPr>
            <p:cNvPr id="199" name="Oval 15"/>
            <p:cNvSpPr>
              <a:spLocks noChangeArrowheads="1"/>
            </p:cNvSpPr>
            <p:nvPr/>
          </p:nvSpPr>
          <p:spPr bwMode="auto">
            <a:xfrm>
              <a:off x="1347552" y="4230727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0" name="Oval 15"/>
            <p:cNvSpPr>
              <a:spLocks noChangeArrowheads="1"/>
            </p:cNvSpPr>
            <p:nvPr/>
          </p:nvSpPr>
          <p:spPr bwMode="auto">
            <a:xfrm>
              <a:off x="1397558" y="4292639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1" name="Oval 15"/>
            <p:cNvSpPr>
              <a:spLocks noChangeArrowheads="1"/>
            </p:cNvSpPr>
            <p:nvPr/>
          </p:nvSpPr>
          <p:spPr bwMode="auto">
            <a:xfrm>
              <a:off x="1447564" y="4354551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2" name="Oval 15"/>
            <p:cNvSpPr>
              <a:spLocks noChangeArrowheads="1"/>
            </p:cNvSpPr>
            <p:nvPr/>
          </p:nvSpPr>
          <p:spPr bwMode="auto">
            <a:xfrm>
              <a:off x="1497570" y="4416463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3" name="Oval 15"/>
            <p:cNvSpPr>
              <a:spLocks noChangeArrowheads="1"/>
            </p:cNvSpPr>
            <p:nvPr/>
          </p:nvSpPr>
          <p:spPr bwMode="auto">
            <a:xfrm>
              <a:off x="1547577" y="4478377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8266890" y="4296164"/>
            <a:ext cx="644065" cy="441917"/>
            <a:chOff x="1347552" y="4230727"/>
            <a:chExt cx="644065" cy="441917"/>
          </a:xfrm>
          <a:solidFill>
            <a:srgbClr val="D99694"/>
          </a:solidFill>
        </p:grpSpPr>
        <p:sp>
          <p:nvSpPr>
            <p:cNvPr id="205" name="Oval 15"/>
            <p:cNvSpPr>
              <a:spLocks noChangeArrowheads="1"/>
            </p:cNvSpPr>
            <p:nvPr/>
          </p:nvSpPr>
          <p:spPr bwMode="auto">
            <a:xfrm>
              <a:off x="1347552" y="4230727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6" name="Oval 15"/>
            <p:cNvSpPr>
              <a:spLocks noChangeArrowheads="1"/>
            </p:cNvSpPr>
            <p:nvPr/>
          </p:nvSpPr>
          <p:spPr bwMode="auto">
            <a:xfrm>
              <a:off x="1397558" y="4292639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7" name="Oval 15"/>
            <p:cNvSpPr>
              <a:spLocks noChangeArrowheads="1"/>
            </p:cNvSpPr>
            <p:nvPr/>
          </p:nvSpPr>
          <p:spPr bwMode="auto">
            <a:xfrm>
              <a:off x="1447564" y="4354551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8" name="Oval 15"/>
            <p:cNvSpPr>
              <a:spLocks noChangeArrowheads="1"/>
            </p:cNvSpPr>
            <p:nvPr/>
          </p:nvSpPr>
          <p:spPr bwMode="auto">
            <a:xfrm>
              <a:off x="1497570" y="4416463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09" name="Oval 15"/>
            <p:cNvSpPr>
              <a:spLocks noChangeArrowheads="1"/>
            </p:cNvSpPr>
            <p:nvPr/>
          </p:nvSpPr>
          <p:spPr bwMode="auto">
            <a:xfrm>
              <a:off x="1547577" y="4478377"/>
              <a:ext cx="444040" cy="19426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cxnSp>
        <p:nvCxnSpPr>
          <p:cNvPr id="225" name="Straight Arrow Connector 224"/>
          <p:cNvCxnSpPr/>
          <p:nvPr/>
        </p:nvCxnSpPr>
        <p:spPr>
          <a:xfrm flipH="1" flipV="1">
            <a:off x="2601070" y="2562227"/>
            <a:ext cx="953850" cy="1477564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H="1" flipV="1">
            <a:off x="3069869" y="2562227"/>
            <a:ext cx="2448430" cy="1520683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1593384" y="2562226"/>
            <a:ext cx="538889" cy="1512786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6309104" y="1446741"/>
            <a:ext cx="1463041" cy="1804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a-DK" b="1" dirty="0"/>
              <a:t>Catalogue of Life</a:t>
            </a:r>
            <a:endParaRPr lang="en-US" b="1" dirty="0"/>
          </a:p>
        </p:txBody>
      </p:sp>
      <p:cxnSp>
        <p:nvCxnSpPr>
          <p:cNvPr id="240" name="Straight Arrow Connector 239"/>
          <p:cNvCxnSpPr/>
          <p:nvPr/>
        </p:nvCxnSpPr>
        <p:spPr>
          <a:xfrm flipV="1">
            <a:off x="6309104" y="2562227"/>
            <a:ext cx="336233" cy="162382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/>
          <p:cNvCxnSpPr/>
          <p:nvPr/>
        </p:nvCxnSpPr>
        <p:spPr>
          <a:xfrm flipH="1" flipV="1">
            <a:off x="7435912" y="2562227"/>
            <a:ext cx="305872" cy="1450873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TextBox 228"/>
          <p:cNvSpPr txBox="1"/>
          <p:nvPr/>
        </p:nvSpPr>
        <p:spPr>
          <a:xfrm>
            <a:off x="12080" y="6437611"/>
            <a:ext cx="3572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Conceptual biodiversity data model</a:t>
            </a:r>
            <a:endParaRPr lang="en-US" b="1" dirty="0"/>
          </a:p>
        </p:txBody>
      </p:sp>
      <p:sp>
        <p:nvSpPr>
          <p:cNvPr id="252" name="TextBox 251"/>
          <p:cNvSpPr txBox="1"/>
          <p:nvPr/>
        </p:nvSpPr>
        <p:spPr>
          <a:xfrm>
            <a:off x="123576" y="4492019"/>
            <a:ext cx="2030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Published data sets</a:t>
            </a:r>
            <a:endParaRPr lang="en-US" b="1" dirty="0"/>
          </a:p>
        </p:txBody>
      </p:sp>
      <p:cxnSp>
        <p:nvCxnSpPr>
          <p:cNvPr id="233" name="Straight Connector 232"/>
          <p:cNvCxnSpPr/>
          <p:nvPr/>
        </p:nvCxnSpPr>
        <p:spPr>
          <a:xfrm>
            <a:off x="0" y="4946875"/>
            <a:ext cx="914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0" y="3641950"/>
            <a:ext cx="914400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rot="16200000">
            <a:off x="1554480" y="4282030"/>
            <a:ext cx="128016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16200000">
            <a:off x="4678680" y="4282030"/>
            <a:ext cx="128016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rot="16200000">
            <a:off x="6697980" y="4282030"/>
            <a:ext cx="128016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Rectangle 259"/>
          <p:cNvSpPr/>
          <p:nvPr/>
        </p:nvSpPr>
        <p:spPr>
          <a:xfrm>
            <a:off x="169862" y="1769529"/>
            <a:ext cx="1463041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/>
              <a:t>Institution Catalogue</a:t>
            </a:r>
            <a:endParaRPr lang="en-US" sz="1600" b="1" dirty="0"/>
          </a:p>
        </p:txBody>
      </p:sp>
      <p:sp>
        <p:nvSpPr>
          <p:cNvPr id="261" name="Rectangle 260"/>
          <p:cNvSpPr/>
          <p:nvPr/>
        </p:nvSpPr>
        <p:spPr>
          <a:xfrm>
            <a:off x="2010306" y="1769529"/>
            <a:ext cx="1463041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/>
              <a:t>Collection Catalogue</a:t>
            </a:r>
            <a:endParaRPr lang="en-US" sz="1600" b="1" dirty="0"/>
          </a:p>
        </p:txBody>
      </p:sp>
      <p:sp>
        <p:nvSpPr>
          <p:cNvPr id="263" name="Rectangle 262"/>
          <p:cNvSpPr/>
          <p:nvPr/>
        </p:nvSpPr>
        <p:spPr>
          <a:xfrm>
            <a:off x="5691194" y="1769529"/>
            <a:ext cx="1463041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/>
              <a:t>Taxon Concept Catalogue</a:t>
            </a:r>
            <a:endParaRPr lang="en-US" sz="1600" b="1" dirty="0"/>
          </a:p>
        </p:txBody>
      </p:sp>
      <p:sp>
        <p:nvSpPr>
          <p:cNvPr id="264" name="Rectangle 263"/>
          <p:cNvSpPr/>
          <p:nvPr/>
        </p:nvSpPr>
        <p:spPr>
          <a:xfrm>
            <a:off x="7531638" y="1035046"/>
            <a:ext cx="1463041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/>
              <a:t>Taxon Name Catalogue</a:t>
            </a:r>
            <a:endParaRPr lang="en-US" sz="1600" b="1" dirty="0"/>
          </a:p>
        </p:txBody>
      </p:sp>
      <p:sp>
        <p:nvSpPr>
          <p:cNvPr id="265" name="Rectangle 264"/>
          <p:cNvSpPr/>
          <p:nvPr/>
        </p:nvSpPr>
        <p:spPr>
          <a:xfrm>
            <a:off x="7531638" y="2504013"/>
            <a:ext cx="1463041" cy="91440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/>
              <a:t>Publication Catalogue</a:t>
            </a:r>
            <a:endParaRPr lang="en-US" sz="1600" b="1" dirty="0"/>
          </a:p>
        </p:txBody>
      </p:sp>
      <p:sp>
        <p:nvSpPr>
          <p:cNvPr id="262" name="Rectangle 261"/>
          <p:cNvSpPr/>
          <p:nvPr/>
        </p:nvSpPr>
        <p:spPr>
          <a:xfrm>
            <a:off x="3850750" y="1035046"/>
            <a:ext cx="1463041" cy="9144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/>
              <a:t>Species Occurrence Catalogue</a:t>
            </a:r>
            <a:endParaRPr lang="en-US" sz="1600" b="1" dirty="0"/>
          </a:p>
        </p:txBody>
      </p:sp>
      <p:sp>
        <p:nvSpPr>
          <p:cNvPr id="266" name="Rectangle 265"/>
          <p:cNvSpPr/>
          <p:nvPr/>
        </p:nvSpPr>
        <p:spPr>
          <a:xfrm>
            <a:off x="3850750" y="2504013"/>
            <a:ext cx="1463041" cy="9144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da-DK" sz="1600" b="1" dirty="0"/>
              <a:t>Sequence Catalogue</a:t>
            </a:r>
            <a:endParaRPr lang="en-US" sz="1600" b="1" dirty="0"/>
          </a:p>
        </p:txBody>
      </p:sp>
      <p:cxnSp>
        <p:nvCxnSpPr>
          <p:cNvPr id="245" name="Curved Connector 244"/>
          <p:cNvCxnSpPr>
            <a:stCxn id="260" idx="0"/>
            <a:endCxn id="261" idx="0"/>
          </p:cNvCxnSpPr>
          <p:nvPr/>
        </p:nvCxnSpPr>
        <p:spPr>
          <a:xfrm rot="5400000" flipH="1" flipV="1">
            <a:off x="1821605" y="849307"/>
            <a:ext cx="12700" cy="1840444"/>
          </a:xfrm>
          <a:prstGeom prst="curvedConnector3">
            <a:avLst>
              <a:gd name="adj1" fmla="val 1800000"/>
            </a:avLst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Curved Connector 274"/>
          <p:cNvCxnSpPr>
            <a:stCxn id="261" idx="2"/>
            <a:endCxn id="260" idx="2"/>
          </p:cNvCxnSpPr>
          <p:nvPr/>
        </p:nvCxnSpPr>
        <p:spPr>
          <a:xfrm rot="5400000">
            <a:off x="1821605" y="1763707"/>
            <a:ext cx="12700" cy="1840444"/>
          </a:xfrm>
          <a:prstGeom prst="curvedConnector3">
            <a:avLst>
              <a:gd name="adj1" fmla="val 1800000"/>
            </a:avLst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Curved Connector 277"/>
          <p:cNvCxnSpPr>
            <a:stCxn id="261" idx="0"/>
            <a:endCxn id="262" idx="1"/>
          </p:cNvCxnSpPr>
          <p:nvPr/>
        </p:nvCxnSpPr>
        <p:spPr>
          <a:xfrm rot="5400000" flipH="1" flipV="1">
            <a:off x="3157647" y="1076427"/>
            <a:ext cx="277283" cy="1108923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Curved Connector 296"/>
          <p:cNvCxnSpPr>
            <a:stCxn id="262" idx="3"/>
            <a:endCxn id="263" idx="0"/>
          </p:cNvCxnSpPr>
          <p:nvPr/>
        </p:nvCxnSpPr>
        <p:spPr>
          <a:xfrm>
            <a:off x="5313791" y="1492246"/>
            <a:ext cx="1108924" cy="277283"/>
          </a:xfrm>
          <a:prstGeom prst="curvedConnector2">
            <a:avLst/>
          </a:prstGeom>
          <a:ln w="76200" cmpd="tri">
            <a:solidFill>
              <a:srgbClr val="FF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Curved Connector 299"/>
          <p:cNvCxnSpPr>
            <a:stCxn id="266" idx="3"/>
            <a:endCxn id="263" idx="2"/>
          </p:cNvCxnSpPr>
          <p:nvPr/>
        </p:nvCxnSpPr>
        <p:spPr>
          <a:xfrm flipV="1">
            <a:off x="5313791" y="2683929"/>
            <a:ext cx="1108924" cy="277284"/>
          </a:xfrm>
          <a:prstGeom prst="curvedConnector2">
            <a:avLst/>
          </a:prstGeom>
          <a:ln w="76200" cmpd="tri">
            <a:solidFill>
              <a:srgbClr val="FF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Curved Connector 302"/>
          <p:cNvCxnSpPr>
            <a:stCxn id="261" idx="2"/>
            <a:endCxn id="266" idx="1"/>
          </p:cNvCxnSpPr>
          <p:nvPr/>
        </p:nvCxnSpPr>
        <p:spPr>
          <a:xfrm rot="16200000" flipH="1">
            <a:off x="3157646" y="2268109"/>
            <a:ext cx="277284" cy="1108923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Curved Connector 305"/>
          <p:cNvCxnSpPr>
            <a:stCxn id="263" idx="0"/>
            <a:endCxn id="264" idx="1"/>
          </p:cNvCxnSpPr>
          <p:nvPr/>
        </p:nvCxnSpPr>
        <p:spPr>
          <a:xfrm rot="5400000" flipH="1" flipV="1">
            <a:off x="6838535" y="1076427"/>
            <a:ext cx="277283" cy="1108923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Curved Connector 308"/>
          <p:cNvCxnSpPr>
            <a:stCxn id="263" idx="2"/>
            <a:endCxn id="265" idx="1"/>
          </p:cNvCxnSpPr>
          <p:nvPr/>
        </p:nvCxnSpPr>
        <p:spPr>
          <a:xfrm rot="16200000" flipH="1">
            <a:off x="6838534" y="2268109"/>
            <a:ext cx="277284" cy="1108923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Curved Connector 312"/>
          <p:cNvCxnSpPr>
            <a:stCxn id="262" idx="2"/>
            <a:endCxn id="261" idx="3"/>
          </p:cNvCxnSpPr>
          <p:nvPr/>
        </p:nvCxnSpPr>
        <p:spPr>
          <a:xfrm rot="5400000">
            <a:off x="3889168" y="1533625"/>
            <a:ext cx="277283" cy="1108924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Curved Connector 315"/>
          <p:cNvCxnSpPr>
            <a:stCxn id="266" idx="0"/>
            <a:endCxn id="261" idx="3"/>
          </p:cNvCxnSpPr>
          <p:nvPr/>
        </p:nvCxnSpPr>
        <p:spPr>
          <a:xfrm rot="16200000" flipV="1">
            <a:off x="3889167" y="1810909"/>
            <a:ext cx="277284" cy="1108924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Curved Connector 319"/>
          <p:cNvCxnSpPr>
            <a:stCxn id="263" idx="1"/>
            <a:endCxn id="262" idx="2"/>
          </p:cNvCxnSpPr>
          <p:nvPr/>
        </p:nvCxnSpPr>
        <p:spPr>
          <a:xfrm rot="10800000">
            <a:off x="4582272" y="1949447"/>
            <a:ext cx="1108923" cy="277283"/>
          </a:xfrm>
          <a:prstGeom prst="curvedConnector2">
            <a:avLst/>
          </a:prstGeom>
          <a:ln w="76200" cmpd="tri">
            <a:solidFill>
              <a:srgbClr val="FF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urved Connector 322"/>
          <p:cNvCxnSpPr>
            <a:stCxn id="263" idx="1"/>
            <a:endCxn id="266" idx="0"/>
          </p:cNvCxnSpPr>
          <p:nvPr/>
        </p:nvCxnSpPr>
        <p:spPr>
          <a:xfrm rot="10800000" flipV="1">
            <a:off x="4582272" y="2226729"/>
            <a:ext cx="1108923" cy="277284"/>
          </a:xfrm>
          <a:prstGeom prst="curvedConnector2">
            <a:avLst/>
          </a:prstGeom>
          <a:ln w="76200" cmpd="tri">
            <a:solidFill>
              <a:srgbClr val="FF0000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Curved Connector 325"/>
          <p:cNvCxnSpPr>
            <a:stCxn id="264" idx="2"/>
            <a:endCxn id="263" idx="3"/>
          </p:cNvCxnSpPr>
          <p:nvPr/>
        </p:nvCxnSpPr>
        <p:spPr>
          <a:xfrm rot="5400000">
            <a:off x="7570056" y="1533625"/>
            <a:ext cx="277283" cy="1108924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Curved Connector 328"/>
          <p:cNvCxnSpPr>
            <a:stCxn id="265" idx="0"/>
            <a:endCxn id="263" idx="3"/>
          </p:cNvCxnSpPr>
          <p:nvPr/>
        </p:nvCxnSpPr>
        <p:spPr>
          <a:xfrm rot="16200000" flipV="1">
            <a:off x="7570055" y="1810909"/>
            <a:ext cx="277284" cy="1108924"/>
          </a:xfrm>
          <a:prstGeom prst="curvedConnector2">
            <a:avLst/>
          </a:prstGeom>
          <a:ln w="76200" cmpd="tri">
            <a:solidFill>
              <a:srgbClr val="FF0000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Curved Connector 331"/>
          <p:cNvCxnSpPr>
            <a:stCxn id="265" idx="0"/>
            <a:endCxn id="264" idx="2"/>
          </p:cNvCxnSpPr>
          <p:nvPr/>
        </p:nvCxnSpPr>
        <p:spPr>
          <a:xfrm rot="5400000" flipH="1" flipV="1">
            <a:off x="7985876" y="2226730"/>
            <a:ext cx="554567" cy="12700"/>
          </a:xfrm>
          <a:prstGeom prst="curvedConnector3">
            <a:avLst>
              <a:gd name="adj1" fmla="val 50000"/>
            </a:avLst>
          </a:prstGeom>
          <a:ln w="76200" cmpd="tri"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Curved Connector 334"/>
          <p:cNvCxnSpPr>
            <a:stCxn id="266" idx="0"/>
            <a:endCxn id="262" idx="2"/>
          </p:cNvCxnSpPr>
          <p:nvPr/>
        </p:nvCxnSpPr>
        <p:spPr>
          <a:xfrm rot="5400000" flipH="1" flipV="1">
            <a:off x="4304988" y="2226730"/>
            <a:ext cx="554567" cy="12700"/>
          </a:xfrm>
          <a:prstGeom prst="curvedConnector3">
            <a:avLst>
              <a:gd name="adj1" fmla="val 50000"/>
            </a:avLst>
          </a:prstGeom>
          <a:ln w="76200" cmpd="tri"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TextBox 337"/>
          <p:cNvSpPr txBox="1"/>
          <p:nvPr/>
        </p:nvSpPr>
        <p:spPr>
          <a:xfrm>
            <a:off x="123576" y="3007178"/>
            <a:ext cx="2723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Comprehensive </a:t>
            </a:r>
          </a:p>
          <a:p>
            <a:r>
              <a:rPr lang="da-DK" b="1" dirty="0"/>
              <a:t>service-centred catalogues</a:t>
            </a:r>
            <a:endParaRPr lang="en-US" b="1" dirty="0"/>
          </a:p>
        </p:txBody>
      </p:sp>
      <p:sp>
        <p:nvSpPr>
          <p:cNvPr id="318" name="TextBox 317"/>
          <p:cNvSpPr txBox="1"/>
          <p:nvPr/>
        </p:nvSpPr>
        <p:spPr>
          <a:xfrm>
            <a:off x="641929" y="5972864"/>
            <a:ext cx="782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Species occurrence record includes scientific name and no explicit species concept</a:t>
            </a:r>
            <a:endParaRPr lang="en-US" dirty="0"/>
          </a:p>
        </p:txBody>
      </p:sp>
      <p:sp>
        <p:nvSpPr>
          <p:cNvPr id="340" name="TextBox 339"/>
          <p:cNvSpPr txBox="1"/>
          <p:nvPr/>
        </p:nvSpPr>
        <p:spPr>
          <a:xfrm>
            <a:off x="5170978" y="3775368"/>
            <a:ext cx="371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GBIF in future should use services from a shared catalogue to get the best concept (and to add it if not already included)</a:t>
            </a:r>
            <a:endParaRPr lang="en-US" sz="16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5297068" y="2226728"/>
            <a:ext cx="844843" cy="1596125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TextBox 343"/>
          <p:cNvSpPr txBox="1"/>
          <p:nvPr/>
        </p:nvSpPr>
        <p:spPr>
          <a:xfrm>
            <a:off x="1591514" y="4681989"/>
            <a:ext cx="2703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Catalogues with compatible services form an ecosystem to organise access to distributed biodiversity information</a:t>
            </a:r>
            <a:endParaRPr lang="en-US" sz="1600" dirty="0"/>
          </a:p>
        </p:txBody>
      </p:sp>
      <p:sp>
        <p:nvSpPr>
          <p:cNvPr id="345" name="TextBox 344"/>
          <p:cNvSpPr txBox="1"/>
          <p:nvPr/>
        </p:nvSpPr>
        <p:spPr>
          <a:xfrm>
            <a:off x="5073928" y="4681989"/>
            <a:ext cx="2703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Catalogues are also best place of offer tools and services to support and organise annotations and corrections</a:t>
            </a:r>
            <a:endParaRPr 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23" y="1627701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60" y="1627702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031" y="3091765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63" y="2358117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112" y="3093268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725" y="2358117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009" y="2358117"/>
            <a:ext cx="333665" cy="33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BHL Logo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152" y="2515214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774" y="1047746"/>
            <a:ext cx="188294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20" y="1782229"/>
            <a:ext cx="188294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541" y="1782229"/>
            <a:ext cx="188294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849" y="1049418"/>
            <a:ext cx="825649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74" y="1785212"/>
            <a:ext cx="825649" cy="18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2" name="Picture 21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946" y="2511203"/>
            <a:ext cx="274320" cy="182880"/>
          </a:xfrm>
          <a:prstGeom prst="rect">
            <a:avLst/>
          </a:prstGeom>
        </p:spPr>
      </p:pic>
      <p:sp>
        <p:nvSpPr>
          <p:cNvPr id="138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dirty="0"/>
              <a:t>GBIF and GLOBALLY CONNECTED DATA</a:t>
            </a:r>
            <a:endParaRPr lang="en-US" dirty="0"/>
          </a:p>
        </p:txBody>
      </p:sp>
      <p:sp>
        <p:nvSpPr>
          <p:cNvPr id="151" name="Oval 4"/>
          <p:cNvSpPr>
            <a:spLocks noChangeAspect="1" noChangeArrowheads="1"/>
          </p:cNvSpPr>
          <p:nvPr/>
        </p:nvSpPr>
        <p:spPr bwMode="auto">
          <a:xfrm>
            <a:off x="5013376" y="5138433"/>
            <a:ext cx="777847" cy="340307"/>
          </a:xfrm>
          <a:prstGeom prst="ellipse">
            <a:avLst/>
          </a:prstGeom>
          <a:solidFill>
            <a:srgbClr val="C0504D">
              <a:alpha val="60000"/>
            </a:srgbClr>
          </a:solidFill>
          <a:ln>
            <a:noFill/>
            <a:prstDash val="dash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179" name="Straight Connector 178"/>
          <p:cNvCxnSpPr>
            <a:stCxn id="151" idx="7"/>
          </p:cNvCxnSpPr>
          <p:nvPr/>
        </p:nvCxnSpPr>
        <p:spPr>
          <a:xfrm flipV="1">
            <a:off x="5677310" y="4640947"/>
            <a:ext cx="631794" cy="547323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0.08334 0.14722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7361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65000" y="16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8" grpId="0" animBg="1"/>
      <p:bldP spid="95" grpId="0" animBg="1"/>
      <p:bldP spid="95" grpId="1" animBg="1"/>
      <p:bldP spid="95" grpId="2" animBg="1"/>
      <p:bldP spid="95" grpId="3" animBg="1"/>
      <p:bldP spid="237" grpId="0" animBg="1"/>
      <p:bldP spid="237" grpId="1" animBg="1"/>
      <p:bldP spid="229" grpId="0"/>
      <p:bldP spid="252" grpId="0"/>
      <p:bldP spid="252" grpId="1"/>
      <p:bldP spid="260" grpId="0" animBg="1"/>
      <p:bldP spid="261" grpId="0" animBg="1"/>
      <p:bldP spid="263" grpId="0" animBg="1"/>
      <p:bldP spid="264" grpId="0" animBg="1"/>
      <p:bldP spid="265" grpId="0" animBg="1"/>
      <p:bldP spid="262" grpId="0" animBg="1"/>
      <p:bldP spid="266" grpId="0" animBg="1"/>
      <p:bldP spid="338" grpId="0"/>
      <p:bldP spid="318" grpId="0"/>
      <p:bldP spid="318" grpId="1"/>
      <p:bldP spid="340" grpId="0"/>
      <p:bldP spid="340" grpId="1"/>
      <p:bldP spid="344" grpId="0"/>
      <p:bldP spid="345" grpId="0"/>
      <p:bldP spid="151" grpId="0" animBg="1"/>
      <p:bldP spid="1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4659"/>
            <a:ext cx="8229600" cy="4261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To monitor biodiversity trends, we need more than just presence data</a:t>
            </a:r>
          </a:p>
          <a:p>
            <a:pPr marL="0" indent="0">
              <a:buNone/>
            </a:pPr>
            <a:endParaRPr lang="en-GB" sz="1600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98166" y="5432610"/>
            <a:ext cx="6789068" cy="1308847"/>
            <a:chOff x="496233" y="4778188"/>
            <a:chExt cx="4940675" cy="952500"/>
          </a:xfrm>
        </p:grpSpPr>
        <p:pic>
          <p:nvPicPr>
            <p:cNvPr id="2050" name="Picture 2" descr="Group On Earth Observations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233" y="4778188"/>
              <a:ext cx="29527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www.earthobservations.org/images/cop_bi_geobon/geobon_banner_c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058" y="4778188"/>
              <a:ext cx="184785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/>
              <a:t>Concern – Prescence-only data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58627" y="3547315"/>
            <a:ext cx="6426747" cy="1710528"/>
            <a:chOff x="1750550" y="3547315"/>
            <a:chExt cx="6426747" cy="1710528"/>
          </a:xfrm>
        </p:grpSpPr>
        <p:pic>
          <p:nvPicPr>
            <p:cNvPr id="2054" name="Picture 6" descr="http://www.farmingfirst.org/wordpress/wp-content/uploads/2013/07/ipbes-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029" y="3711395"/>
              <a:ext cx="2768268" cy="147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http://amphibianrla.pbworks.com/f/1282916779/6_EN_RedList_CMYK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550" y="3547315"/>
              <a:ext cx="2149097" cy="1710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471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954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1752600" y="3048000"/>
            <a:ext cx="228600" cy="22860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24" idx="7"/>
          </p:cNvCxnSpPr>
          <p:nvPr/>
        </p:nvCxnSpPr>
        <p:spPr>
          <a:xfrm flipH="1">
            <a:off x="1947722" y="2438400"/>
            <a:ext cx="490678" cy="64307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810500" y="2869062"/>
            <a:ext cx="228600" cy="228600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34" idx="2"/>
          </p:cNvCxnSpPr>
          <p:nvPr/>
        </p:nvCxnSpPr>
        <p:spPr>
          <a:xfrm flipV="1">
            <a:off x="7086600" y="2983362"/>
            <a:ext cx="723900" cy="826638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8670616" y="4030508"/>
            <a:ext cx="228600" cy="228600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endCxn id="45" idx="3"/>
          </p:cNvCxnSpPr>
          <p:nvPr/>
        </p:nvCxnSpPr>
        <p:spPr>
          <a:xfrm flipV="1">
            <a:off x="8039100" y="4225630"/>
            <a:ext cx="664994" cy="156557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331852"/>
              </p:ext>
            </p:extLst>
          </p:nvPr>
        </p:nvGraphicFramePr>
        <p:xfrm>
          <a:off x="744804" y="3672840"/>
          <a:ext cx="62484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Protocol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Pieris rapae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PlotB-2014-06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12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</a:t>
                      </a:r>
                      <a:r>
                        <a:rPr lang="da-DK" sz="1200" baseline="0" dirty="0"/>
                        <a:t>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Vanessa cardui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PlotB-2014-06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8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Aglais</a:t>
                      </a:r>
                      <a:r>
                        <a:rPr lang="da-DK" sz="1200" baseline="0" dirty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PlotB-2014-06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3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920826"/>
              </p:ext>
            </p:extLst>
          </p:nvPr>
        </p:nvGraphicFramePr>
        <p:xfrm>
          <a:off x="2209800" y="1295400"/>
          <a:ext cx="62484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Protocol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Vanessa cardui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PlotA-2014-06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6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</a:t>
                      </a:r>
                      <a:r>
                        <a:rPr lang="da-DK" sz="1200" baseline="0" dirty="0"/>
                        <a:t>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Aglais</a:t>
                      </a:r>
                      <a:r>
                        <a:rPr lang="da-DK" sz="1200" baseline="0" dirty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PlotA-2014-06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4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Inachis</a:t>
                      </a:r>
                      <a:r>
                        <a:rPr lang="da-DK" sz="1200" baseline="0" dirty="0"/>
                        <a:t> io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PlotA-2014-06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individual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26489"/>
              </p:ext>
            </p:extLst>
          </p:nvPr>
        </p:nvGraphicFramePr>
        <p:xfrm>
          <a:off x="1066800" y="3977640"/>
          <a:ext cx="62484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Protocol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Pieris rapae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PlotB-2014-07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15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</a:t>
                      </a:r>
                      <a:r>
                        <a:rPr lang="da-DK" sz="1200" baseline="0" dirty="0"/>
                        <a:t>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Vanessa cardui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PlotB-2014-07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4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Aglais</a:t>
                      </a:r>
                      <a:r>
                        <a:rPr lang="da-DK" sz="1200" baseline="0" dirty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PlotB-2014-07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618264"/>
              </p:ext>
            </p:extLst>
          </p:nvPr>
        </p:nvGraphicFramePr>
        <p:xfrm>
          <a:off x="1388795" y="4282440"/>
          <a:ext cx="6248400" cy="82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Protocol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Pieris rapae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PlotB-2014-08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8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</a:t>
                      </a:r>
                      <a:r>
                        <a:rPr lang="da-DK" sz="1200" baseline="0" dirty="0"/>
                        <a:t>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Aglais</a:t>
                      </a:r>
                      <a:r>
                        <a:rPr lang="da-DK" sz="1200" baseline="0" dirty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PlotB-2014-08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2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229746"/>
              </p:ext>
            </p:extLst>
          </p:nvPr>
        </p:nvGraphicFramePr>
        <p:xfrm>
          <a:off x="2408055" y="5882640"/>
          <a:ext cx="6248400" cy="8229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Protocol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Platichthys</a:t>
                      </a:r>
                      <a:r>
                        <a:rPr lang="da-DK" sz="1200" baseline="0" dirty="0"/>
                        <a:t> flesus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DiveX-20120301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3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500 m2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Fish dive</a:t>
                      </a:r>
                      <a:r>
                        <a:rPr lang="da-DK" sz="1200" baseline="0" dirty="0"/>
                        <a:t> survey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Sprattus sprattus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DiveX-20120301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71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500 m2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Fish dive</a:t>
                      </a:r>
                      <a:r>
                        <a:rPr lang="da-DK" sz="1200" baseline="0" dirty="0"/>
                        <a:t> survey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401751"/>
              </p:ext>
            </p:extLst>
          </p:nvPr>
        </p:nvGraphicFramePr>
        <p:xfrm>
          <a:off x="2514600" y="1600200"/>
          <a:ext cx="62484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Protocol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Vanessa cardui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PlotA-2014-07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3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</a:t>
                      </a:r>
                      <a:r>
                        <a:rPr lang="da-DK" sz="1200" baseline="0" dirty="0"/>
                        <a:t>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Aglais</a:t>
                      </a:r>
                      <a:r>
                        <a:rPr lang="da-DK" sz="1200" baseline="0" dirty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PlotA-2014-07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8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Thecla betulae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PlotA-2014-07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2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506452"/>
              </p:ext>
            </p:extLst>
          </p:nvPr>
        </p:nvGraphicFramePr>
        <p:xfrm>
          <a:off x="2819400" y="1905000"/>
          <a:ext cx="62484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5310">
                <a:tc>
                  <a:txBody>
                    <a:bodyPr/>
                    <a:lstStyle/>
                    <a:p>
                      <a:r>
                        <a:rPr lang="da-DK" sz="1200" dirty="0"/>
                        <a:t>Species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Event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Quantity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Sample size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Protocol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Pieris rapae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PlotA-2014-08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</a:t>
                      </a:r>
                      <a:r>
                        <a:rPr lang="da-DK" sz="1200" baseline="0" dirty="0"/>
                        <a:t>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696">
                <a:tc>
                  <a:txBody>
                    <a:bodyPr/>
                    <a:lstStyle/>
                    <a:p>
                      <a:r>
                        <a:rPr lang="da-DK" sz="1200" dirty="0"/>
                        <a:t>Aglais</a:t>
                      </a:r>
                      <a:r>
                        <a:rPr lang="da-DK" sz="1200" baseline="0" dirty="0"/>
                        <a:t> urticae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PlotA-2014-08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3 individuals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1 km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Butterfly transect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65" name="Oval 2064"/>
          <p:cNvSpPr/>
          <p:nvPr/>
        </p:nvSpPr>
        <p:spPr>
          <a:xfrm>
            <a:off x="4953000" y="4495800"/>
            <a:ext cx="2743200" cy="38100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00800" y="2406032"/>
            <a:ext cx="2743200" cy="381000"/>
          </a:xfrm>
          <a:prstGeom prst="ellips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806440" y="6110835"/>
            <a:ext cx="2743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7" name="Straight Arrow Connector 2066"/>
          <p:cNvCxnSpPr>
            <a:stCxn id="62" idx="4"/>
          </p:cNvCxnSpPr>
          <p:nvPr/>
        </p:nvCxnSpPr>
        <p:spPr>
          <a:xfrm flipH="1">
            <a:off x="6324600" y="2787032"/>
            <a:ext cx="1447800" cy="1708768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3" idx="0"/>
            <a:endCxn id="2065" idx="4"/>
          </p:cNvCxnSpPr>
          <p:nvPr/>
        </p:nvCxnSpPr>
        <p:spPr>
          <a:xfrm flipH="1" flipV="1">
            <a:off x="6324600" y="4876800"/>
            <a:ext cx="853440" cy="1234035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7242372" y="2759939"/>
            <a:ext cx="530028" cy="3350896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40" y="3884852"/>
            <a:ext cx="4206240" cy="252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4" y="1143002"/>
            <a:ext cx="4206240" cy="252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038996" y="2968049"/>
            <a:ext cx="134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Comparable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044930" y="5448094"/>
            <a:ext cx="1722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>
                <a:solidFill>
                  <a:srgbClr val="FF0000"/>
                </a:solidFill>
              </a:rPr>
              <a:t>Not comparable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dirty="0"/>
              <a:t>Extending GBIF for sample-based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  <p:bldP spid="45" grpId="0" animBg="1"/>
      <p:bldP spid="45" grpId="1" animBg="1"/>
      <p:bldP spid="2065" grpId="0" animBg="1"/>
      <p:bldP spid="2065" grpId="1" animBg="1"/>
      <p:bldP spid="62" grpId="0" animBg="1"/>
      <p:bldP spid="62" grpId="1" animBg="1"/>
      <p:bldP spid="63" grpId="0" animBg="1"/>
      <p:bldP spid="63" grpId="1" animBg="1"/>
      <p:bldP spid="32" grpId="0"/>
      <p:bldP spid="32" grpId="1"/>
      <p:bldP spid="81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It is hard for data publishers to know how their data have been used</a:t>
            </a:r>
          </a:p>
          <a:p>
            <a:pPr marL="0" indent="0">
              <a:buNone/>
            </a:pPr>
            <a:endParaRPr lang="en-GB" sz="200" dirty="0"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en-GB" sz="3600" dirty="0">
                <a:cs typeface="Times New Roman" pitchFamily="18" charset="0"/>
              </a:rPr>
              <a:t>Researchers can’t fix problems with data</a:t>
            </a:r>
            <a:endParaRPr lang="en-GB" sz="1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/>
              <a:t>Concern – Disconnected data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95" y="3646180"/>
            <a:ext cx="3908611" cy="317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162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GBIF and Digital Object Identifiers</a:t>
            </a:r>
            <a:endParaRPr lang="en-US" dirty="0"/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1297" r="68752" b="2285"/>
          <a:stretch/>
        </p:blipFill>
        <p:spPr bwMode="auto">
          <a:xfrm>
            <a:off x="8077200" y="5867400"/>
            <a:ext cx="1066800" cy="96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0" t="12675" r="41676" b="85397"/>
          <a:stretch/>
        </p:blipFill>
        <p:spPr bwMode="auto">
          <a:xfrm>
            <a:off x="4940737" y="5040211"/>
            <a:ext cx="3926549" cy="3603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9076" y="1390710"/>
            <a:ext cx="4068874" cy="5394960"/>
            <a:chOff x="1031359" y="1390710"/>
            <a:chExt cx="4068874" cy="5394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0" r="27023"/>
            <a:stretch/>
          </p:blipFill>
          <p:spPr bwMode="auto">
            <a:xfrm>
              <a:off x="1031359" y="1390710"/>
              <a:ext cx="4068874" cy="5394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222744" y="6432776"/>
              <a:ext cx="701749" cy="849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Arrow Connector 19"/>
          <p:cNvCxnSpPr>
            <a:stCxn id="5" idx="0"/>
            <a:endCxn id="1027" idx="2"/>
          </p:cNvCxnSpPr>
          <p:nvPr/>
        </p:nvCxnSpPr>
        <p:spPr>
          <a:xfrm flipV="1">
            <a:off x="1031336" y="5400530"/>
            <a:ext cx="5872676" cy="1032246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79561" y="2133594"/>
            <a:ext cx="39773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>
                <a:latin typeface="Arial Narrow" panose="020B0606020202030204" pitchFamily="34" charset="0"/>
              </a:rPr>
              <a:t>DOI </a:t>
            </a:r>
            <a:r>
              <a:rPr lang="da-DK" sz="2400" dirty="0">
                <a:latin typeface="Arial Narrow" panose="020B0606020202030204" pitchFamily="34" charset="0"/>
              </a:rPr>
              <a:t>– Digital Object Identifier</a:t>
            </a:r>
          </a:p>
          <a:p>
            <a:endParaRPr lang="da-DK" sz="24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Arial Narrow" panose="020B0606020202030204" pitchFamily="34" charset="0"/>
              </a:rPr>
              <a:t>Persistent resolvable identifiers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Arial Narrow" panose="020B0606020202030204" pitchFamily="34" charset="0"/>
              </a:rPr>
              <a:t>Standard for published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Arial Narrow" panose="020B0606020202030204" pitchFamily="34" charset="0"/>
              </a:rPr>
              <a:t>Simplify citing references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>
                <a:latin typeface="Arial Narrow" panose="020B0606020202030204" pitchFamily="34" charset="0"/>
              </a:rPr>
              <a:t>Used in measuring impact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9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231792" y="6488668"/>
            <a:ext cx="292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Data Publishers</a:t>
            </a:r>
            <a:endParaRPr lang="en-GB" b="1" dirty="0"/>
          </a:p>
        </p:txBody>
      </p:sp>
      <p:pic>
        <p:nvPicPr>
          <p:cNvPr id="10" name="Picture 10" descr="http://www.clker.com/cliparts/e/R/8/c/z/P/black-stick-ma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10" y="5564623"/>
            <a:ext cx="304978" cy="7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>
            <a:stCxn id="10" idx="0"/>
            <a:endCxn id="12" idx="2"/>
          </p:cNvCxnSpPr>
          <p:nvPr/>
        </p:nvCxnSpPr>
        <p:spPr>
          <a:xfrm flipV="1">
            <a:off x="4571999" y="5223093"/>
            <a:ext cx="1" cy="341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24299" y="4115097"/>
            <a:ext cx="1295401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Ins="274320" rtlCol="0">
            <a:spAutoFit/>
          </a:bodyPr>
          <a:lstStyle/>
          <a:p>
            <a:pPr algn="ctr"/>
            <a:r>
              <a:rPr lang="da-DK" sz="1600" b="1" dirty="0"/>
              <a:t>Any tool</a:t>
            </a:r>
          </a:p>
          <a:p>
            <a:pPr algn="ctr"/>
            <a:endParaRPr lang="da-DK" sz="1200" dirty="0"/>
          </a:p>
          <a:p>
            <a:pPr algn="ctr"/>
            <a:endParaRPr lang="da-DK" sz="1200" dirty="0"/>
          </a:p>
          <a:p>
            <a:pPr algn="ctr"/>
            <a:endParaRPr lang="da-DK" sz="1200" dirty="0"/>
          </a:p>
          <a:p>
            <a:pPr algn="ctr"/>
            <a:endParaRPr lang="da-DK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48" y="4463668"/>
            <a:ext cx="1049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504239" y="6337091"/>
            <a:ext cx="21355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050" dirty="0"/>
              <a:t>Publisher establishes DOI externally</a:t>
            </a:r>
            <a:endParaRPr lang="en-GB" sz="1050" dirty="0"/>
          </a:p>
        </p:txBody>
      </p:sp>
      <p:pic>
        <p:nvPicPr>
          <p:cNvPr id="20" name="Picture 10" descr="http://www.clker.com/cliparts/e/R/8/c/z/P/black-stick-ma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34" y="5564623"/>
            <a:ext cx="304978" cy="7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>
            <a:stCxn id="20" idx="0"/>
            <a:endCxn id="23" idx="2"/>
          </p:cNvCxnSpPr>
          <p:nvPr/>
        </p:nvCxnSpPr>
        <p:spPr>
          <a:xfrm flipV="1">
            <a:off x="7554623" y="5223093"/>
            <a:ext cx="1" cy="341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06923" y="4115097"/>
            <a:ext cx="1295401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/>
              <a:t>Any tool</a:t>
            </a:r>
          </a:p>
          <a:p>
            <a:pPr algn="ctr"/>
            <a:endParaRPr lang="da-DK" sz="1200" dirty="0"/>
          </a:p>
          <a:p>
            <a:pPr algn="ctr"/>
            <a:endParaRPr lang="da-DK" sz="1200" dirty="0"/>
          </a:p>
          <a:p>
            <a:pPr algn="ctr"/>
            <a:endParaRPr lang="da-DK" sz="1200" dirty="0"/>
          </a:p>
          <a:p>
            <a:pPr algn="ctr"/>
            <a:endParaRPr lang="da-DK" sz="1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65" y="4453307"/>
            <a:ext cx="1049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611904" y="6337091"/>
            <a:ext cx="1885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050" dirty="0"/>
              <a:t>Publisher does not provide DOI</a:t>
            </a:r>
            <a:endParaRPr lang="en-GB" sz="1050" dirty="0"/>
          </a:p>
        </p:txBody>
      </p:sp>
      <p:sp>
        <p:nvSpPr>
          <p:cNvPr id="14" name="TextBox 13"/>
          <p:cNvSpPr txBox="1"/>
          <p:nvPr/>
        </p:nvSpPr>
        <p:spPr>
          <a:xfrm>
            <a:off x="101629" y="6337091"/>
            <a:ext cx="29754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050" dirty="0"/>
              <a:t>Publisher uses IPT to register dataset with DataCite</a:t>
            </a:r>
            <a:endParaRPr lang="en-GB" sz="1050" dirty="0"/>
          </a:p>
        </p:txBody>
      </p:sp>
      <p:pic>
        <p:nvPicPr>
          <p:cNvPr id="29" name="Picture 10" descr="http://www.clker.com/cliparts/e/R/8/c/z/P/black-stick-ma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87" y="5564623"/>
            <a:ext cx="304978" cy="7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/>
          <p:cNvCxnSpPr>
            <a:stCxn id="29" idx="0"/>
            <a:endCxn id="32" idx="2"/>
          </p:cNvCxnSpPr>
          <p:nvPr/>
        </p:nvCxnSpPr>
        <p:spPr>
          <a:xfrm flipV="1">
            <a:off x="1589376" y="5223093"/>
            <a:ext cx="1" cy="341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41676" y="4115097"/>
            <a:ext cx="1295401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/>
              <a:t>IPT</a:t>
            </a:r>
          </a:p>
          <a:p>
            <a:pPr algn="ctr"/>
            <a:endParaRPr lang="da-DK" sz="1200" dirty="0"/>
          </a:p>
          <a:p>
            <a:pPr algn="ctr"/>
            <a:endParaRPr lang="da-DK" sz="1200" dirty="0"/>
          </a:p>
          <a:p>
            <a:pPr algn="ctr"/>
            <a:endParaRPr lang="da-DK" sz="1200" dirty="0"/>
          </a:p>
          <a:p>
            <a:pPr algn="ctr"/>
            <a:endParaRPr lang="da-DK" sz="12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18" y="4462083"/>
            <a:ext cx="10493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2025877" y="5564623"/>
            <a:ext cx="1380401" cy="74446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dirty="0"/>
              <a:t>National DataCite Service</a:t>
            </a:r>
            <a:endParaRPr lang="en-US" sz="1600" dirty="0"/>
          </a:p>
        </p:txBody>
      </p:sp>
      <p:pic>
        <p:nvPicPr>
          <p:cNvPr id="45" name="Picture 2" descr="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1297" r="68752" b="2285"/>
          <a:stretch/>
        </p:blipFill>
        <p:spPr bwMode="auto">
          <a:xfrm>
            <a:off x="3097499" y="6017069"/>
            <a:ext cx="276411" cy="24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Curved Connector 35"/>
          <p:cNvCxnSpPr>
            <a:stCxn id="35" idx="0"/>
            <a:endCxn id="33" idx="3"/>
          </p:cNvCxnSpPr>
          <p:nvPr/>
        </p:nvCxnSpPr>
        <p:spPr>
          <a:xfrm rot="16200000" flipV="1">
            <a:off x="1820555" y="4669100"/>
            <a:ext cx="1283656" cy="507390"/>
          </a:xfrm>
          <a:prstGeom prst="curvedConnector2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913133" y="1540485"/>
            <a:ext cx="3414840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/>
              <a:t>GBIF.org</a:t>
            </a:r>
          </a:p>
          <a:p>
            <a:pPr algn="ctr"/>
            <a:endParaRPr lang="da-DK" b="1" dirty="0"/>
          </a:p>
          <a:p>
            <a:pPr algn="ctr"/>
            <a:endParaRPr lang="da-DK" sz="1600" b="1" dirty="0"/>
          </a:p>
          <a:p>
            <a:pPr algn="ctr"/>
            <a:endParaRPr lang="da-DK" sz="1600" b="1" dirty="0"/>
          </a:p>
          <a:p>
            <a:pPr algn="ctr"/>
            <a:endParaRPr lang="da-DK" sz="1600" b="1" dirty="0"/>
          </a:p>
          <a:p>
            <a:pPr algn="ctr"/>
            <a:endParaRPr lang="da-DK" sz="1200" dirty="0"/>
          </a:p>
        </p:txBody>
      </p:sp>
      <p:sp>
        <p:nvSpPr>
          <p:cNvPr id="61" name="Rounded Rectangle 60"/>
          <p:cNvSpPr/>
          <p:nvPr/>
        </p:nvSpPr>
        <p:spPr>
          <a:xfrm>
            <a:off x="7116956" y="2991086"/>
            <a:ext cx="1380401" cy="74446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a-DK" sz="1600" dirty="0"/>
              <a:t>DataCite Denmark</a:t>
            </a:r>
            <a:endParaRPr lang="en-US" sz="1600" dirty="0"/>
          </a:p>
        </p:txBody>
      </p:sp>
      <p:pic>
        <p:nvPicPr>
          <p:cNvPr id="62" name="Picture 2" descr="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1297" r="68752" b="2285"/>
          <a:stretch/>
        </p:blipFill>
        <p:spPr bwMode="auto">
          <a:xfrm>
            <a:off x="8178048" y="3452578"/>
            <a:ext cx="276411" cy="24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www.tdwg.org/uploads/tx_tdwgbiodivprojects/GBIF_logo_short_form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95" y="2696588"/>
            <a:ext cx="250243" cy="24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63" name="Table 20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02941"/>
              </p:ext>
            </p:extLst>
          </p:nvPr>
        </p:nvGraphicFramePr>
        <p:xfrm>
          <a:off x="3920455" y="1903208"/>
          <a:ext cx="1543270" cy="10972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8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65" name="Left Brace 2064"/>
          <p:cNvSpPr/>
          <p:nvPr/>
        </p:nvSpPr>
        <p:spPr>
          <a:xfrm>
            <a:off x="3819441" y="1958377"/>
            <a:ext cx="104858" cy="24894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Left Brace 72"/>
          <p:cNvSpPr/>
          <p:nvPr/>
        </p:nvSpPr>
        <p:spPr>
          <a:xfrm>
            <a:off x="3818093" y="2321169"/>
            <a:ext cx="104858" cy="248944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eft Brace 73"/>
          <p:cNvSpPr/>
          <p:nvPr/>
        </p:nvSpPr>
        <p:spPr>
          <a:xfrm flipH="1">
            <a:off x="5467513" y="2692053"/>
            <a:ext cx="104858" cy="248944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Curved Connector 74"/>
          <p:cNvCxnSpPr>
            <a:stCxn id="61" idx="1"/>
          </p:cNvCxnSpPr>
          <p:nvPr/>
        </p:nvCxnSpPr>
        <p:spPr>
          <a:xfrm rot="10800000">
            <a:off x="6100864" y="2942584"/>
            <a:ext cx="1016092" cy="420736"/>
          </a:xfrm>
          <a:prstGeom prst="curvedConnector2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33" idx="0"/>
          </p:cNvCxnSpPr>
          <p:nvPr/>
        </p:nvCxnSpPr>
        <p:spPr>
          <a:xfrm rot="5400000" flipH="1" flipV="1">
            <a:off x="1740509" y="2412823"/>
            <a:ext cx="2073646" cy="1413698"/>
          </a:xfrm>
          <a:prstGeom prst="curvedConnector2">
            <a:avLst/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/>
          <p:nvPr/>
        </p:nvCxnSpPr>
        <p:spPr>
          <a:xfrm rot="16200000" flipV="1">
            <a:off x="3546976" y="2650364"/>
            <a:ext cx="1581542" cy="1430719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urved Connector 86"/>
          <p:cNvCxnSpPr/>
          <p:nvPr/>
        </p:nvCxnSpPr>
        <p:spPr>
          <a:xfrm flipH="1" flipV="1">
            <a:off x="6100864" y="2693640"/>
            <a:ext cx="138205" cy="124472"/>
          </a:xfrm>
          <a:prstGeom prst="curvedConnector4">
            <a:avLst>
              <a:gd name="adj1" fmla="val -417174"/>
              <a:gd name="adj2" fmla="val 823245"/>
            </a:avLst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5490152" y="3323969"/>
            <a:ext cx="1465465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050" dirty="0"/>
              <a:t>GBIF registers datasets </a:t>
            </a:r>
          </a:p>
          <a:p>
            <a:pPr algn="ctr"/>
            <a:r>
              <a:rPr lang="da-DK" sz="1050" dirty="0"/>
              <a:t>without existing DOIs </a:t>
            </a:r>
          </a:p>
          <a:p>
            <a:pPr algn="ctr"/>
            <a:r>
              <a:rPr lang="da-DK" sz="1050" dirty="0"/>
              <a:t>with DataCite Denmark</a:t>
            </a:r>
            <a:endParaRPr lang="en-GB" sz="1050" dirty="0"/>
          </a:p>
        </p:txBody>
      </p:sp>
      <p:grpSp>
        <p:nvGrpSpPr>
          <p:cNvPr id="54" name="Group 53"/>
          <p:cNvGrpSpPr/>
          <p:nvPr/>
        </p:nvGrpSpPr>
        <p:grpSpPr>
          <a:xfrm>
            <a:off x="1918044" y="4143262"/>
            <a:ext cx="290644" cy="275409"/>
            <a:chOff x="1918044" y="4143262"/>
            <a:chExt cx="290644" cy="275409"/>
          </a:xfrm>
        </p:grpSpPr>
        <p:pic>
          <p:nvPicPr>
            <p:cNvPr id="33" name="Picture 2" descr="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907785" y="4146947"/>
            <a:ext cx="290644" cy="275409"/>
            <a:chOff x="1918044" y="4143262"/>
            <a:chExt cx="290644" cy="275409"/>
          </a:xfrm>
        </p:grpSpPr>
        <p:pic>
          <p:nvPicPr>
            <p:cNvPr id="107" name="Picture 2" descr="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Oval 107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477065" y="1945144"/>
            <a:ext cx="290644" cy="275409"/>
            <a:chOff x="1918044" y="4143262"/>
            <a:chExt cx="290644" cy="275409"/>
          </a:xfrm>
        </p:grpSpPr>
        <p:pic>
          <p:nvPicPr>
            <p:cNvPr id="110" name="Picture 2" descr="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Oval 110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3469616" y="2307936"/>
            <a:ext cx="290644" cy="275409"/>
            <a:chOff x="1918044" y="4143262"/>
            <a:chExt cx="290644" cy="275409"/>
          </a:xfrm>
        </p:grpSpPr>
        <p:pic>
          <p:nvPicPr>
            <p:cNvPr id="113" name="Picture 2" descr="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Oval 113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955542" y="2680407"/>
            <a:ext cx="290644" cy="275409"/>
            <a:chOff x="1918044" y="4143262"/>
            <a:chExt cx="290644" cy="275409"/>
          </a:xfrm>
        </p:grpSpPr>
        <p:pic>
          <p:nvPicPr>
            <p:cNvPr id="116" name="Picture 2" descr="Logo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7" name="Oval 116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/>
              <a:t>GBIF and Digital Object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1" grpId="0" animBg="1"/>
      <p:bldP spid="2065" grpId="0" animBg="1"/>
      <p:bldP spid="73" grpId="0" animBg="1"/>
      <p:bldP spid="74" grpId="0" animBg="1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 descr="http://www.clker.com/cliparts/e/R/8/c/z/P/black-stick-man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1" y="3012087"/>
            <a:ext cx="304978" cy="7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urved Connector 40"/>
          <p:cNvCxnSpPr>
            <a:endCxn id="39" idx="3"/>
          </p:cNvCxnSpPr>
          <p:nvPr/>
        </p:nvCxnSpPr>
        <p:spPr>
          <a:xfrm rot="16200000" flipV="1">
            <a:off x="346844" y="3863330"/>
            <a:ext cx="1593904" cy="618434"/>
          </a:xfrm>
          <a:prstGeom prst="curvedConnector2">
            <a:avLst/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25894" y="3882192"/>
            <a:ext cx="1077943" cy="688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/>
              <a:t>User searches for data through GBIF.org</a:t>
            </a:r>
            <a:endParaRPr lang="en-GB" sz="1050" dirty="0"/>
          </a:p>
        </p:txBody>
      </p:sp>
      <p:grpSp>
        <p:nvGrpSpPr>
          <p:cNvPr id="26" name="Group 25"/>
          <p:cNvGrpSpPr/>
          <p:nvPr/>
        </p:nvGrpSpPr>
        <p:grpSpPr>
          <a:xfrm>
            <a:off x="7227441" y="5815136"/>
            <a:ext cx="1380401" cy="744467"/>
            <a:chOff x="5286481" y="5260932"/>
            <a:chExt cx="1380401" cy="744467"/>
          </a:xfrm>
        </p:grpSpPr>
        <p:sp>
          <p:nvSpPr>
            <p:cNvPr id="100" name="Rounded Rectangle 99"/>
            <p:cNvSpPr/>
            <p:nvPr/>
          </p:nvSpPr>
          <p:spPr>
            <a:xfrm>
              <a:off x="5286481" y="5260932"/>
              <a:ext cx="1380401" cy="74446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a-DK" sz="1600" dirty="0"/>
                <a:t>DataCite Denmark</a:t>
              </a:r>
              <a:endParaRPr lang="en-US" sz="1600" dirty="0"/>
            </a:p>
          </p:txBody>
        </p:sp>
        <p:pic>
          <p:nvPicPr>
            <p:cNvPr id="101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6347573" y="5722424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7" name="TextBox 116"/>
          <p:cNvSpPr txBox="1"/>
          <p:nvPr/>
        </p:nvSpPr>
        <p:spPr>
          <a:xfrm>
            <a:off x="516979" y="5013275"/>
            <a:ext cx="5185097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/>
              <a:t>GBIF.org</a:t>
            </a:r>
          </a:p>
          <a:p>
            <a:pPr algn="ctr"/>
            <a:endParaRPr lang="da-DK" b="1" dirty="0"/>
          </a:p>
          <a:p>
            <a:pPr algn="ctr"/>
            <a:endParaRPr lang="da-DK" sz="1600" b="1" dirty="0"/>
          </a:p>
          <a:p>
            <a:pPr algn="ctr"/>
            <a:endParaRPr lang="da-DK" sz="1600" b="1" dirty="0"/>
          </a:p>
          <a:p>
            <a:pPr algn="ctr"/>
            <a:endParaRPr lang="da-DK" sz="1600" b="1" dirty="0"/>
          </a:p>
          <a:p>
            <a:pPr algn="ctr"/>
            <a:endParaRPr lang="da-DK" sz="1200" dirty="0"/>
          </a:p>
        </p:txBody>
      </p:sp>
      <p:pic>
        <p:nvPicPr>
          <p:cNvPr id="118" name="Picture 2" descr="http://www.tdwg.org/uploads/tx_tdwgbiodivprojects/GBIF_logo_short_for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28" y="6116213"/>
            <a:ext cx="250243" cy="24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Left Brace 119"/>
          <p:cNvSpPr/>
          <p:nvPr/>
        </p:nvSpPr>
        <p:spPr>
          <a:xfrm>
            <a:off x="1086874" y="5378002"/>
            <a:ext cx="104858" cy="248944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Left Brace 120"/>
          <p:cNvSpPr/>
          <p:nvPr/>
        </p:nvSpPr>
        <p:spPr>
          <a:xfrm>
            <a:off x="1085526" y="5740794"/>
            <a:ext cx="104858" cy="248944"/>
          </a:xfrm>
          <a:prstGeom prst="leftBrac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Left Brace 121"/>
          <p:cNvSpPr/>
          <p:nvPr/>
        </p:nvSpPr>
        <p:spPr>
          <a:xfrm flipH="1">
            <a:off x="2734946" y="6111678"/>
            <a:ext cx="104858" cy="248944"/>
          </a:xfrm>
          <a:prstGeom prst="leftBrac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744498" y="5364769"/>
            <a:ext cx="290644" cy="275409"/>
            <a:chOff x="1918044" y="4143262"/>
            <a:chExt cx="290644" cy="275409"/>
          </a:xfrm>
        </p:grpSpPr>
        <p:pic>
          <p:nvPicPr>
            <p:cNvPr id="124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" name="Oval 124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37049" y="5727561"/>
            <a:ext cx="290644" cy="275409"/>
            <a:chOff x="1918044" y="4143262"/>
            <a:chExt cx="290644" cy="275409"/>
          </a:xfrm>
        </p:grpSpPr>
        <p:pic>
          <p:nvPicPr>
            <p:cNvPr id="127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Oval 127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222975" y="6100032"/>
            <a:ext cx="290644" cy="275409"/>
            <a:chOff x="1918044" y="4143262"/>
            <a:chExt cx="290644" cy="275409"/>
          </a:xfrm>
        </p:grpSpPr>
        <p:pic>
          <p:nvPicPr>
            <p:cNvPr id="130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1932277" y="4156495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1" name="Oval 130"/>
            <p:cNvSpPr/>
            <p:nvPr/>
          </p:nvSpPr>
          <p:spPr>
            <a:xfrm>
              <a:off x="1918044" y="4143262"/>
              <a:ext cx="275747" cy="27540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85" y="5335368"/>
            <a:ext cx="15478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6" name="Curved Connector 145"/>
          <p:cNvCxnSpPr>
            <a:stCxn id="100" idx="1"/>
            <a:endCxn id="135" idx="6"/>
          </p:cNvCxnSpPr>
          <p:nvPr/>
        </p:nvCxnSpPr>
        <p:spPr>
          <a:xfrm rot="10800000">
            <a:off x="5267769" y="5773600"/>
            <a:ext cx="1959673" cy="41377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4">
                <a:lumMod val="75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748613" y="6186353"/>
            <a:ext cx="135806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050" dirty="0"/>
              <a:t>GBIF assigns DOIs to </a:t>
            </a:r>
          </a:p>
          <a:p>
            <a:pPr algn="ctr"/>
            <a:r>
              <a:rPr lang="da-DK" sz="1050" dirty="0"/>
              <a:t>data downloads</a:t>
            </a:r>
            <a:endParaRPr lang="en-GB" sz="1050" dirty="0"/>
          </a:p>
        </p:txBody>
      </p:sp>
      <p:sp>
        <p:nvSpPr>
          <p:cNvPr id="2061" name="AutoShape 6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8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0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66" name="Group 2065"/>
          <p:cNvGrpSpPr/>
          <p:nvPr/>
        </p:nvGrpSpPr>
        <p:grpSpPr>
          <a:xfrm>
            <a:off x="7227441" y="4665979"/>
            <a:ext cx="1380401" cy="744467"/>
            <a:chOff x="7184543" y="4803995"/>
            <a:chExt cx="1380401" cy="744467"/>
          </a:xfrm>
        </p:grpSpPr>
        <p:sp>
          <p:nvSpPr>
            <p:cNvPr id="216" name="Rounded Rectangle 215"/>
            <p:cNvSpPr/>
            <p:nvPr/>
          </p:nvSpPr>
          <p:spPr>
            <a:xfrm>
              <a:off x="7184543" y="4803995"/>
              <a:ext cx="1380401" cy="744467"/>
            </a:xfrm>
            <a:prstGeom prst="roundRect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406" y="5050561"/>
              <a:ext cx="1060674" cy="25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923410" y="1599627"/>
            <a:ext cx="1489390" cy="2339102"/>
            <a:chOff x="3923410" y="1599627"/>
            <a:chExt cx="1489390" cy="2339102"/>
          </a:xfrm>
        </p:grpSpPr>
        <p:sp>
          <p:nvSpPr>
            <p:cNvPr id="148" name="TextBox 147"/>
            <p:cNvSpPr txBox="1"/>
            <p:nvPr/>
          </p:nvSpPr>
          <p:spPr>
            <a:xfrm>
              <a:off x="392341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/>
                <a:t>Cleaned data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995977" y="2294874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Data</a:t>
              </a:r>
              <a:endParaRPr lang="en-GB" sz="1050" dirty="0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995977" y="3235462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Data attribution</a:t>
              </a:r>
              <a:endParaRPr lang="en-GB" sz="1050" dirty="0"/>
            </a:p>
          </p:txBody>
        </p:sp>
        <p:grpSp>
          <p:nvGrpSpPr>
            <p:cNvPr id="153" name="Group 152"/>
            <p:cNvGrpSpPr>
              <a:grpSpLocks noChangeAspect="1"/>
            </p:cNvGrpSpPr>
            <p:nvPr/>
          </p:nvGrpSpPr>
          <p:grpSpPr>
            <a:xfrm>
              <a:off x="4545900" y="3585517"/>
              <a:ext cx="673321" cy="182880"/>
              <a:chOff x="2048473" y="2804033"/>
              <a:chExt cx="1009983" cy="275409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2048473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62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3" name="Oval 162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/>
              <p:cNvGrpSpPr/>
              <p:nvPr/>
            </p:nvGrpSpPr>
            <p:grpSpPr>
              <a:xfrm>
                <a:off x="2408145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60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1" name="Oval 160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767811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58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9" name="Oval 158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4" name="Rectangle 153"/>
            <p:cNvSpPr/>
            <p:nvPr/>
          </p:nvSpPr>
          <p:spPr>
            <a:xfrm>
              <a:off x="4085580" y="3489379"/>
              <a:ext cx="1165050" cy="376000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437" y="2543373"/>
              <a:ext cx="104933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0" name="Group 169"/>
            <p:cNvGrpSpPr/>
            <p:nvPr/>
          </p:nvGrpSpPr>
          <p:grpSpPr>
            <a:xfrm>
              <a:off x="4163112" y="3535502"/>
              <a:ext cx="290644" cy="275409"/>
              <a:chOff x="1918044" y="4143262"/>
              <a:chExt cx="290644" cy="275409"/>
            </a:xfrm>
          </p:grpSpPr>
          <p:pic>
            <p:nvPicPr>
              <p:cNvPr id="171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Oval 171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4" name="Group 253"/>
          <p:cNvGrpSpPr/>
          <p:nvPr/>
        </p:nvGrpSpPr>
        <p:grpSpPr>
          <a:xfrm>
            <a:off x="4023274" y="1958624"/>
            <a:ext cx="1230792" cy="275409"/>
            <a:chOff x="4023274" y="1958624"/>
            <a:chExt cx="1230792" cy="275409"/>
          </a:xfrm>
        </p:grpSpPr>
        <p:grpSp>
          <p:nvGrpSpPr>
            <p:cNvPr id="223" name="Group 222"/>
            <p:cNvGrpSpPr/>
            <p:nvPr/>
          </p:nvGrpSpPr>
          <p:grpSpPr>
            <a:xfrm>
              <a:off x="4963422" y="1958624"/>
              <a:ext cx="290644" cy="275409"/>
              <a:chOff x="1918044" y="4143262"/>
              <a:chExt cx="290644" cy="275409"/>
            </a:xfrm>
          </p:grpSpPr>
          <p:pic>
            <p:nvPicPr>
              <p:cNvPr id="224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5" name="Oval 224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sng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6" name="TextBox 225"/>
            <p:cNvSpPr txBox="1"/>
            <p:nvPr/>
          </p:nvSpPr>
          <p:spPr>
            <a:xfrm>
              <a:off x="4023274" y="1969370"/>
              <a:ext cx="8739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Dataset DOI</a:t>
              </a:r>
              <a:endParaRPr lang="en-GB" sz="1050" dirty="0"/>
            </a:p>
          </p:txBody>
        </p:sp>
      </p:grpSp>
      <p:sp>
        <p:nvSpPr>
          <p:cNvPr id="227" name="TextBox 226"/>
          <p:cNvSpPr txBox="1"/>
          <p:nvPr/>
        </p:nvSpPr>
        <p:spPr>
          <a:xfrm>
            <a:off x="-787827" y="2554017"/>
            <a:ext cx="292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Researcher</a:t>
            </a:r>
            <a:endParaRPr lang="en-GB" b="1" dirty="0"/>
          </a:p>
        </p:txBody>
      </p:sp>
      <p:cxnSp>
        <p:nvCxnSpPr>
          <p:cNvPr id="228" name="Curved Connector 227"/>
          <p:cNvCxnSpPr>
            <a:stCxn id="216" idx="1"/>
            <a:endCxn id="148" idx="2"/>
          </p:cNvCxnSpPr>
          <p:nvPr/>
        </p:nvCxnSpPr>
        <p:spPr>
          <a:xfrm rot="10800000">
            <a:off x="4668105" y="3938729"/>
            <a:ext cx="2559336" cy="1099484"/>
          </a:xfrm>
          <a:prstGeom prst="curvedConnector2">
            <a:avLst/>
          </a:prstGeom>
          <a:ln w="28575">
            <a:solidFill>
              <a:schemeClr val="accent5">
                <a:lumMod val="75000"/>
              </a:schemeClr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Right Arrow 2068"/>
          <p:cNvSpPr/>
          <p:nvPr/>
        </p:nvSpPr>
        <p:spPr>
          <a:xfrm>
            <a:off x="3133042" y="2797605"/>
            <a:ext cx="644496" cy="53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ight Arrow 231"/>
          <p:cNvSpPr/>
          <p:nvPr/>
        </p:nvSpPr>
        <p:spPr>
          <a:xfrm>
            <a:off x="5558672" y="2797605"/>
            <a:ext cx="644496" cy="53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349039" y="1565282"/>
            <a:ext cx="1457864" cy="2373447"/>
            <a:chOff x="6349039" y="1565282"/>
            <a:chExt cx="1457864" cy="2373447"/>
          </a:xfrm>
        </p:grpSpPr>
        <p:sp>
          <p:nvSpPr>
            <p:cNvPr id="2054" name="Folded Corner 2053"/>
            <p:cNvSpPr/>
            <p:nvPr/>
          </p:nvSpPr>
          <p:spPr>
            <a:xfrm>
              <a:off x="6349039" y="1599627"/>
              <a:ext cx="1457864" cy="2339102"/>
            </a:xfrm>
            <a:prstGeom prst="foldedCorner">
              <a:avLst>
                <a:gd name="adj" fmla="val 17837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5" name="TextBox 2054"/>
            <p:cNvSpPr txBox="1"/>
            <p:nvPr/>
          </p:nvSpPr>
          <p:spPr>
            <a:xfrm>
              <a:off x="6739192" y="1565282"/>
              <a:ext cx="67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/>
                <a:t>Paper</a:t>
              </a:r>
              <a:endParaRPr lang="en-US" sz="1600" b="1" dirty="0"/>
            </a:p>
          </p:txBody>
        </p:sp>
        <p:grpSp>
          <p:nvGrpSpPr>
            <p:cNvPr id="2060" name="Group 2059"/>
            <p:cNvGrpSpPr/>
            <p:nvPr/>
          </p:nvGrpSpPr>
          <p:grpSpPr>
            <a:xfrm>
              <a:off x="6621251" y="2473205"/>
              <a:ext cx="913440" cy="825294"/>
              <a:chOff x="7310409" y="3065914"/>
              <a:chExt cx="913440" cy="825294"/>
            </a:xfrm>
          </p:grpSpPr>
          <p:cxnSp>
            <p:nvCxnSpPr>
              <p:cNvPr id="2059" name="Straight Connector 2058"/>
              <p:cNvCxnSpPr/>
              <p:nvPr/>
            </p:nvCxnSpPr>
            <p:spPr>
              <a:xfrm>
                <a:off x="7310409" y="3065914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7310409" y="3230972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>
                <a:off x="7310409" y="3396030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7310409" y="356108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7310409" y="3726146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7310409" y="3148443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7310409" y="3313501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7310409" y="3478559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7310409" y="3643617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7310409" y="3808675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7310409" y="389120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4" name="Group 2073"/>
            <p:cNvGrpSpPr/>
            <p:nvPr/>
          </p:nvGrpSpPr>
          <p:grpSpPr>
            <a:xfrm>
              <a:off x="6607561" y="3483451"/>
              <a:ext cx="940821" cy="279852"/>
              <a:chOff x="6621251" y="3220272"/>
              <a:chExt cx="940821" cy="279852"/>
            </a:xfrm>
          </p:grpSpPr>
          <p:grpSp>
            <p:nvGrpSpPr>
              <p:cNvPr id="212" name="Group 211"/>
              <p:cNvGrpSpPr/>
              <p:nvPr/>
            </p:nvGrpSpPr>
            <p:grpSpPr>
              <a:xfrm>
                <a:off x="6621251" y="3220272"/>
                <a:ext cx="290644" cy="275409"/>
                <a:chOff x="1918044" y="4143262"/>
                <a:chExt cx="290644" cy="275409"/>
              </a:xfrm>
            </p:grpSpPr>
            <p:pic>
              <p:nvPicPr>
                <p:cNvPr id="213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Oval 213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/>
              <p:cNvGrpSpPr/>
              <p:nvPr/>
            </p:nvGrpSpPr>
            <p:grpSpPr>
              <a:xfrm>
                <a:off x="7271428" y="3224715"/>
                <a:ext cx="290644" cy="275409"/>
                <a:chOff x="1918044" y="4143262"/>
                <a:chExt cx="290644" cy="275409"/>
              </a:xfrm>
            </p:grpSpPr>
            <p:pic>
              <p:nvPicPr>
                <p:cNvPr id="237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Oval 237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sng">
                  <a:solidFill>
                    <a:schemeClr val="accent5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3" name="Picture 2" descr="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7400710" y="1958734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" name="TextBox 244"/>
            <p:cNvSpPr txBox="1"/>
            <p:nvPr/>
          </p:nvSpPr>
          <p:spPr>
            <a:xfrm>
              <a:off x="6446329" y="1956247"/>
              <a:ext cx="7393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Paper DOI</a:t>
              </a:r>
              <a:endParaRPr lang="en-GB" sz="1050" dirty="0"/>
            </a:p>
          </p:txBody>
        </p:sp>
      </p:grpSp>
      <p:sp>
        <p:nvSpPr>
          <p:cNvPr id="249" name="TextBox 248"/>
          <p:cNvSpPr txBox="1"/>
          <p:nvPr/>
        </p:nvSpPr>
        <p:spPr>
          <a:xfrm>
            <a:off x="5706081" y="4081090"/>
            <a:ext cx="1304714" cy="335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/>
              <a:t>User deposits cleaned dataset in a repository and gets DOI for dataset</a:t>
            </a:r>
            <a:endParaRPr lang="en-GB" sz="1050" dirty="0"/>
          </a:p>
        </p:txBody>
      </p:sp>
      <p:sp>
        <p:nvSpPr>
          <p:cNvPr id="250" name="TextBox 249"/>
          <p:cNvSpPr txBox="1"/>
          <p:nvPr/>
        </p:nvSpPr>
        <p:spPr>
          <a:xfrm>
            <a:off x="7882027" y="2334377"/>
            <a:ext cx="1066319" cy="253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/>
              <a:t>Published paper can give resolvable links to GBIF download and/or to cleaned dataset</a:t>
            </a:r>
            <a:endParaRPr lang="en-GB" sz="1050" dirty="0"/>
          </a:p>
        </p:txBody>
      </p:sp>
      <p:sp>
        <p:nvSpPr>
          <p:cNvPr id="276" name="TextBox 275"/>
          <p:cNvSpPr txBox="1"/>
          <p:nvPr/>
        </p:nvSpPr>
        <p:spPr>
          <a:xfrm>
            <a:off x="3017858" y="2364565"/>
            <a:ext cx="866010" cy="335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/>
              <a:t>User cleans data</a:t>
            </a:r>
            <a:endParaRPr lang="en-GB" sz="1050" dirty="0"/>
          </a:p>
        </p:txBody>
      </p:sp>
      <p:sp>
        <p:nvSpPr>
          <p:cNvPr id="277" name="TextBox 276"/>
          <p:cNvSpPr txBox="1"/>
          <p:nvPr/>
        </p:nvSpPr>
        <p:spPr>
          <a:xfrm>
            <a:off x="5447915" y="2214174"/>
            <a:ext cx="866010" cy="335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/>
              <a:t>User publishes paper</a:t>
            </a:r>
            <a:endParaRPr lang="en-GB" sz="1050" dirty="0"/>
          </a:p>
        </p:txBody>
      </p:sp>
      <p:cxnSp>
        <p:nvCxnSpPr>
          <p:cNvPr id="7" name="Straight Connector 6"/>
          <p:cNvCxnSpPr>
            <a:endCxn id="135" idx="7"/>
          </p:cNvCxnSpPr>
          <p:nvPr/>
        </p:nvCxnSpPr>
        <p:spPr>
          <a:xfrm>
            <a:off x="2987170" y="1599627"/>
            <a:ext cx="2240216" cy="407660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135" idx="3"/>
          </p:cNvCxnSpPr>
          <p:nvPr/>
        </p:nvCxnSpPr>
        <p:spPr>
          <a:xfrm>
            <a:off x="1497780" y="3938729"/>
            <a:ext cx="3534623" cy="193224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497780" y="1599627"/>
            <a:ext cx="1489390" cy="2339102"/>
            <a:chOff x="1497780" y="1599627"/>
            <a:chExt cx="1489390" cy="2339102"/>
          </a:xfrm>
        </p:grpSpPr>
        <p:sp>
          <p:nvSpPr>
            <p:cNvPr id="97" name="TextBox 96"/>
            <p:cNvSpPr txBox="1"/>
            <p:nvPr/>
          </p:nvSpPr>
          <p:spPr>
            <a:xfrm>
              <a:off x="149778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/>
                <a:t>GBIF download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b="1" dirty="0"/>
            </a:p>
            <a:p>
              <a:pPr algn="ctr"/>
              <a:endParaRPr lang="da-DK" sz="1600" b="1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82" y="2514286"/>
              <a:ext cx="104298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9" name="TextBox 98"/>
            <p:cNvSpPr txBox="1"/>
            <p:nvPr/>
          </p:nvSpPr>
          <p:spPr>
            <a:xfrm>
              <a:off x="1570347" y="2260370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Data</a:t>
              </a:r>
              <a:endParaRPr lang="en-GB" sz="105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70347" y="3200958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Data attribution</a:t>
              </a:r>
              <a:endParaRPr lang="en-GB" sz="1050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659950" y="3454874"/>
              <a:ext cx="1165050" cy="398335"/>
              <a:chOff x="2055917" y="2759113"/>
              <a:chExt cx="1165050" cy="39833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133449" y="2820576"/>
                <a:ext cx="1009986" cy="275409"/>
                <a:chOff x="2048469" y="2804033"/>
                <a:chExt cx="1009986" cy="275409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2048469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05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6" name="Oval 105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7" name="Group 106"/>
                <p:cNvGrpSpPr/>
                <p:nvPr/>
              </p:nvGrpSpPr>
              <p:grpSpPr>
                <a:xfrm>
                  <a:off x="2408140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08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9" name="Oval 108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0" name="Group 109"/>
                <p:cNvGrpSpPr/>
                <p:nvPr/>
              </p:nvGrpSpPr>
              <p:grpSpPr>
                <a:xfrm>
                  <a:off x="2767811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11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12" name="Oval 111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2" name="Rectangle 21"/>
              <p:cNvSpPr/>
              <p:nvPr/>
            </p:nvSpPr>
            <p:spPr>
              <a:xfrm>
                <a:off x="2055917" y="2759113"/>
                <a:ext cx="1165050" cy="398335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/>
            <p:cNvGrpSpPr/>
            <p:nvPr/>
          </p:nvGrpSpPr>
          <p:grpSpPr>
            <a:xfrm>
              <a:off x="1576105" y="1958624"/>
              <a:ext cx="1287104" cy="275409"/>
              <a:chOff x="1576105" y="1958624"/>
              <a:chExt cx="1287104" cy="275409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2572565" y="1958624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14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5" name="Oval 114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6" name="TextBox 115"/>
              <p:cNvSpPr txBox="1"/>
              <p:nvPr/>
            </p:nvSpPr>
            <p:spPr>
              <a:xfrm>
                <a:off x="1576105" y="1969370"/>
                <a:ext cx="9781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50" dirty="0"/>
                  <a:t>Download DOI</a:t>
                </a:r>
                <a:endParaRPr lang="en-GB" sz="1050" dirty="0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689498" y="5289633"/>
            <a:ext cx="1754248" cy="1149048"/>
            <a:chOff x="3689498" y="5289633"/>
            <a:chExt cx="1754248" cy="1149048"/>
          </a:xfrm>
        </p:grpSpPr>
        <p:sp>
          <p:nvSpPr>
            <p:cNvPr id="28" name="TextBox 27"/>
            <p:cNvSpPr txBox="1"/>
            <p:nvPr/>
          </p:nvSpPr>
          <p:spPr>
            <a:xfrm>
              <a:off x="3689498" y="5289633"/>
              <a:ext cx="1754248" cy="114904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 b="1" dirty="0"/>
                <a:t>Download history</a:t>
              </a:r>
            </a:p>
            <a:p>
              <a:pPr algn="ctr"/>
              <a:endParaRPr lang="da-DK" sz="1100" b="1" dirty="0"/>
            </a:p>
            <a:p>
              <a:pPr algn="ctr"/>
              <a:endParaRPr lang="da-DK" sz="1100" b="1" dirty="0"/>
            </a:p>
            <a:p>
              <a:pPr algn="ctr"/>
              <a:endParaRPr lang="da-DK" sz="1100" b="1" dirty="0"/>
            </a:p>
            <a:p>
              <a:pPr algn="ctr"/>
              <a:endParaRPr lang="da-DK" sz="1100" b="1" dirty="0"/>
            </a:p>
            <a:p>
              <a:pPr algn="ctr"/>
              <a:endParaRPr lang="en-US" sz="1100" b="1" dirty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780097" y="5608420"/>
              <a:ext cx="1573051" cy="331770"/>
              <a:chOff x="3764493" y="5608420"/>
              <a:chExt cx="1573051" cy="331770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4976417" y="5635895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34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5" name="Oval 134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3764493" y="5608420"/>
                <a:ext cx="1573051" cy="33177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da-DK" sz="1200" dirty="0">
                    <a:solidFill>
                      <a:schemeClr val="tx1"/>
                    </a:solidFill>
                  </a:rPr>
                  <a:t>Download 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4" name="Rectangle 163"/>
            <p:cNvSpPr/>
            <p:nvPr/>
          </p:nvSpPr>
          <p:spPr>
            <a:xfrm>
              <a:off x="3780097" y="6020468"/>
              <a:ext cx="1573051" cy="256160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b="1" dirty="0">
                  <a:solidFill>
                    <a:schemeClr val="tx1"/>
                  </a:solidFill>
                </a:rPr>
                <a:t>. . .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5" name="Right Arrow 164"/>
          <p:cNvSpPr/>
          <p:nvPr/>
        </p:nvSpPr>
        <p:spPr>
          <a:xfrm>
            <a:off x="2926931" y="5450766"/>
            <a:ext cx="644496" cy="5346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2710438" y="6564455"/>
            <a:ext cx="2797106" cy="293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1050" dirty="0"/>
              <a:t>GBIF.org creates a download data set</a:t>
            </a:r>
            <a:endParaRPr lang="en-GB" sz="1050" dirty="0"/>
          </a:p>
        </p:txBody>
      </p:sp>
      <p:sp>
        <p:nvSpPr>
          <p:cNvPr id="132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/>
              <a:t>GBIF and Digital Object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4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47" grpId="0"/>
      <p:bldP spid="147" grpId="1"/>
      <p:bldP spid="2069" grpId="0" animBg="1"/>
      <p:bldP spid="232" grpId="0" animBg="1"/>
      <p:bldP spid="249" grpId="0"/>
      <p:bldP spid="249" grpId="1"/>
      <p:bldP spid="250" grpId="0"/>
      <p:bldP spid="276" grpId="0"/>
      <p:bldP spid="276" grpId="1"/>
      <p:bldP spid="277" grpId="0"/>
      <p:bldP spid="165" grpId="0" animBg="1"/>
      <p:bldP spid="166" grpId="0"/>
      <p:bldP spid="16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6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8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0" descr="data:image/jpeg;base64,/9j/4AAQSkZJRgABAQAAAQABAAD/2wCEAAkGBxQTEhUUExQVFRUVGB0YGBcYGBUeHhYZFRgXFxYXGhgdHCggHB4lGxcYLTEiJSorLi4uGCAzODMtNygtLisBCgoKDg0OGxAQGywkICYsLCwsLCwyLCwsLCwsLy8sLCwsLCwsLCwsLCwsLCwsLCwsLCwsLCwsLCwsLCwsLCwsLP/AABEIAG0BzAMBEQACEQEDEQH/xAAcAAACAgMBAQAAAAAAAAAAAAAABwUGAQIEAwj/xABKEAABAwIACgMJDgYCAgMAAAABAAIDBBEFBgcSITFBUWFxEyKBMjVCUnKRobGyFBcjNFRigpKTorPB0dIVFjNzwsNDUyTwJaPh/8QAGgEBAAMBAQEAAAAAAAAAAAAAAAMEBQIBBv/EADURAAIBAgIFCwUBAQEAAwAAAAABAgMEETEFEiFBURMUMjNhcYGRsdHwIlKhweFCNCMVkvH/2gAMAwEAAhEDEQA/AHigBACAEAIAQAgBACAEAIAQAgBACAEAIAQAgBACAEAIAQAgBACAEAIAQAgBAaySBoJcQANZJsB2oeNpLFkBW450kejPMh3MBP3tXpU0aE3uKNTSVvDfj3bf4RUuUWPwYJDzc0eq6kVq+JWemIbov8GjcozNsD+x7T+QXvNXxPFpiP2P8EhSY+0rtDukj8ptx52krh201kTw0pQlniu9e2JYaKujlbnRPa8b2kG3PcoJRcc0X6dSFRYwaZ0Lw7BACA5cKV7IInSyXzWWvYXOkgauZXUYuTwRxUqKnFylkjjwFjFBV5wiJuy1w4WNjqIG0LqdKUMyKhc062OpuJZRlgEAIAQAgBARGMGMUNHmdNnde9s1t+5te/nCkp0pTyIateNLDW3nRg7C0c0AqGZ3RkOOkWNmEg6Polcyg4y1WdwqRnHWWRXxlHot8v2ZU3NahX57S7fIPfHot8v2ZTm1Q955S7fIx75FFvl+zKc2qDnlLt8g98ii3y/ZlObVBzykHvk0W+X7MpzaoOd0zpwZj1STysijMme82bdhAvYnXyC5lbzisWdRuacpKKLOoSwCAEAIAQAgBACAEAIAQAgBACAEAIAQAgBACAEAIAQAgBACAEAIAQAgBACAreMuNsdNdjLSS+LsZ5R/IaeSnp0XPa8jOvNIQofTHbL07/YXdfhKeqeM9zpCT1WAGw8lg9etXIxjBbD5+pWq3EvqbfZ7IlqHEmoeM6Qshb883PmGjzkKOVxFZbS3T0XWksZ4RXb8/Z0fy5Qs0SVwLtzMz1dZecrUeUSVWVrHZKrt7MP6dUGKFFIc2OqcX6Rmkx5wI13Zmgrl16i2uJLHR9tN4RqPHhsx8sDwrsncoF4pWP4OBafOCR6l7G6W9HNTRE10JJ9+z3KzU0tRSSAuD4X7HA2vycNB5KdSjNcShKnVoS24xfzeW/FvHy5EdVYbBKBYfTGzmNHAa1WqW2+HkalrpP8AzW8/f3L61wIBBuDpBG0FVDZTxMoCAx7+IT8m+21S0OsRVveokKjAuFH00zZWa26x4zT3TTz9ditGcFOODMCjVdKamh3YPrWTRtljN2vFx+h4grKlFxeDPpqc1OKlHJnQvDsEAIAQAgF1lg1U3OT1MVy03mdpDKPiTGJfelvkS+3Io63W+RNa9QvH1YrMW8GCpqIoC4sEl+sBe2axztX0VeqS1YuRmUYa8lHj7F896xnyl32Y/cqnO3wL/MV9xj3q2fKXfZt/cvedvgOYr7g96pnyl32bf3Jzt8D3mK+4x71TPlLvsx+5OdvgOZLid2BMnTaeeOYTucYzfNLAL6CNd+K4ncuUXHA7p2ihJSxyLwqxbKdjNlFpqOZ0D45nyNAJzAzN6wDhpc8bDuUsaTksSKdZReBXZssrPApHHypWt9Aa5d8h2kbuOw5HZZJNlIztlP7F7yC4nPOXwNRljl+Sx/au/YnILiOcvgdEOWM+FSD6M36xrzkO0K5e9EvQ5WqRxtJHNFxzWuA+qc70Ll0JbjtXMd5b8D4fpqoXgmZJtIB6w5sNnDtCjlFxzJYzjLJkkuTsEAIAQAgBACAEAIAQAgBACAEAIAQAgBACAEAIAQAgKljpjP0A6GE/CkdZ3/WD/kfRr3KxRo631PIytIX/ACX/AJ0+lv7P6UfAeBpauTNZq1vedTb7TvJ3bfSrU6igtpi21tUuJ4R8X83lowlXw4NHQ0zA6cgZ8jtNr6Rfj80WA9cEYyq/VLI06talYrk6Kxlvb+fgpuEMISzOLpXueeJ0Dk3UOxWoxUcjIq1Z1XjN4/OBJYvYwCns10Mb2E3ccwZ/Y4nT2qOpS19uJZtbvkdjimu7ac/8dnMxka8Nc5+cL5pDCTewL75o82hdcnHVwOedVXU1k8MXj3eeQyMC4YkdmNqGNa5/cPjJex9rayLhh06LnSqM4LOJ9BQrzaSqra8mtqfsS9XSskaWSND2nWCLhRptPFFqcIzWrJYoWeN2KBp7yw3dDtGsx897eOzbvV6jX1tjzMC8sHS+uG2Pp/AxLxqNO4QzG8JOgn/iJ/x3jZr3pWo621Zntjeuk9SfR9P56DRBVA+gIHHv4hPyb7bVLQ6xFW96iXzeLXAeAzUw1DmaZIcxzR4wOfnt56BbiLbVenU1JLHJmLQoOrCTjmsP2SuTvGHoZOgkPwcp6pPgPOgdjtXO3FR3FLWWss0WLC41Jajyf4f99RqKgbgIAQAgBALrLBqpucnqYrlpvM7SGUfEmMTO9LfIl9uRR1ut8ia16hePqxd5PO+FNzd+E9XLjq383mfadbH5uY8Vlm2CAEAIAQAgPn/Kz3zm8mP8NquUugUq3TKgpCIyEPDIQGUPDZDw3ieWuDmktcNIcCQQd4I0hDwY+J2U2SMiKtJkj1CW3XZ5QHdDjr5qCdFPbEsU7lrZPzG5BM17Q9jg5rgC1wNwQdIIO0KsXU09qPRD0EAIAQAgBACAEB5zztY0ue5rWjW5xAA7SiWJ42ksWVzCGPlFFoEhlO6ME/e0N9KlVGbKk76jHfj3FcrMpj3ECGFrQTa7ySdJ8UWHpKlVut7Kc9JtvCEfMZSqmwCAEAIAQAgBACAEBGYxYVFNA6Q6XamDe46v15ArunDXlgVru4VCk5+XeKejppKmcNBzpJHXLjx0uceAWhJqEcdx8rThOvU1c29/qxmVZZg6jPRi5bYC/hvcQM53r5CypLGrPafSVNWytnqLL8t8RVVE7nuc95LnONyTtKvpJLBHzEpOTcpPFs816eGF6el7xGxYjfG2pls+5OawgFtgc3OIOs3BtsVSvWaeqja0dZQlFVZ7eC3F2oqKOJubExrG3vZoA0naqkpOW1mzTpwprCCwR0Lw7MOaCLEXB1jegFLjti97llzmD4GTufmO2s/McOS0aFXXW3M+cvrXkZ4x6L/HZ7FmycYdMjDTvN3Ri7CdrNVvom3YRuUFzTwesi/o241o8nLNZd38JbHv4hPyb7bVFQ6xFq96iRW8k2up5R/7FPd7vEo6Kzn4fsjcouL3QydOwfBynrAeA86T2O1878F3b1dZarzRHf22pLXWT9f6WzELGH3TDmPPw0QAdfW9upr/AMjx5qvXpajxWTL9lccrDCWa+YlpUBdBACAEAussGqm5yepiuWm8ztIZR8SYxM70t8iX25FHW63yJrbqF4+rF3k874U3N34T1cuOrfzeZ9p1sfm5jxWWbYIAQAgBACA+f8rPfObyY/w2q5S6BSrdMqAUhEXDJjgCCsqXx1DS5rYi8AOc3TnNGkg31EqOrJxWwkpQUngxptyb4N+Tf/bP+9V+VnxLPIQ4HJW5LKB46jZYjvZI4+h+cvVWkcu3gUTGjJpUUzTJEfdEY0nNFntG8s05w4jzKaNVPMr1KEo7VtKQFKVzYIeDDyUY1GGUUkrvgpT8GT/xyHwR81x2eNzKhrQxWKLNtV1XqvIciql8EAIAQAgBACAEBUsqPxB3ls9pTUOmUr/qX3oTzVcMJntB3TeY9a9Z4s0fRCzD6sEAIAQAgBACAEAIBbZR8IZ87YgerE258p+n0Nt5yrttHCOPE+c0vW1qqprJer/nqSmTbBmbG6oI0vOa3g1p63ncPuhcXM9uqWtEUMIOq9+xdy/voTuNdN0lO5lic4tAtbXfq/esO1Q0nhLEvXtPlKLjxw/n5E+FpHySLfSZP5nNaXyMZfW2xJA9V+HpVZ3MVkjXhoio0nKSXYdVNikynq4Gynpo5M4C7bAPaM4Bwubiwd5l467lB4bGSw0fGlXgp/Unj5rbt/JfgLalTNwygBACAjMY8GCpp5ItpF2nc9ulp8/oJXdOepJMguaKq03Dy7xP4GrzTzxy6RmO6w+bqePMStKcdaLR83QqOlUU+HxjTx5degmI1EN9tioUOsR9Be/88iuZJtdTyj/2Ka73eJS0VnPw/ZesI0LJonxSC7Xix/IjiDYjkqsZOLxRq1IRnFxlkxOOE2Daz50Z5CSM/kR5iOC0fpqwMD67ar2r8r5+RxYMr2TxMljN2vFxw3g8Qbg8lnSi4vBm/TqKpFSjkzqXJ2CAEAussGqm5yepiuWm8ztIZR8SYxM70t8iX25FHW63yJrXqF4+rF3k874U3N34T1cuOrfzeZ9p1sfm5jxWWbYIAQAgBACA+f8AKz3zm8mP8NquUugUq3TKgpCIYmRH47L/AGD7bFDXyJ7fpMdaqlsEAIBNZWcVWwPFVC20crrSNGpshuQ4DYHWPaOKtUZ47GUbinqvWQvQpiqbMcQQQbEaQRsI1FDw+kMV8Ke6aSGba9gzvKHVf94FUZrBtGtTnrRTK9jJlIp6Z7oo2OmlYS1wHVa1w0EFxFyeQKkhRctpDUuoweC2spVflNrX3zOjhGzNZnHtL7g+YKVUYoqSu6jy2ETJjjXO11UvYWt9kBd8nHgQuvV+5m0OOFc3VVS9pDvaBTk48DznFVf6ZYcEZT6hhAnYyZu0gZj+ejqnlYc1xKhF5E0L6a6SxGbgLDcNXH0kLrjU5p0OYdzhs9R2KtKLi8GaNOrGosYnDjvheSlpTLFm5wc0dYEizjY6AQuqcVKWDI7mq6dPWiK7DWOVTVRGKUR5pIPVaQbtNxpLirUaUYvFGRWuqlSOrLDAgWqQqM9WGxB3L05LgMolZuh+o796h5CBd/8Akq/Z5f0n8S8bJ6qo6OUR5uY53VaQbgtA1uO9R1aUYxxRasr2pWqassMiYxgxwhpXGMh0kotdoFgLi4u46NW66jhRlPbuJ7m/p0Xq5vgVCtygVL/6bY4hssM4+c6PQrCt4rMy6mla0uikvz88iMkxoq3a6h/Zmj1AKRUocCrK+uH/ALf49jEeMlWNVRJ2kH1he8lDgcq9uF/tktg/HupYfhM2UcRmnsc3R6Co5W8HlsLNLStePSwl+H+PYveAsPRVTbxmzh3TD3Tf1HEKrOm4Pabltd07hYxz3reSijLIlMOVOfUTP3yOtyBIHoAWnBYRSPjLmetVnLtY3sC0vRU8UfisaDztpPnus6bxk2fW29Pk6UYcEjqkjDhYgEXB072kEHsIHmXKeBK4p7GKbD9E6mrC97LRmXpG21Obn51gdV7bPyWjTkpwwXA+VuqcqFw5SWzWxXBrHEuk2OLHyRRUo6V0jgCTnNDBt1jSQLnsVZUGk3LYbD0lCU4wo/U34YEtX0crnF7KgssOqwxxuaDtvozzcbj+iijKOTRbqU6jetGeHZgmvf8AJ4xYXka1nSwvc5+2Fr3NA8Z2cGlum+jSRZeuC24PzOY15pLXjtf24tfnDyJdjrgHfvBHoOpRlpPEygBACASuNtL0dZO0as/OH0wH/wCS1KLxgmfMXcNWvJdvrtLpXVPSYEzjr6NjTzY9rT6lVisK+Haak5a1jj2I4sk2up5R/wCxdXe7xItFZz8P2MNUzYKxj3i97qhzmD4aK5b84eEzt2cRxKnoVdSWDyZTvLflYYrNfMCnZPMYegl6GQ2ilOi/gSageAOo8bcVZuKWstZZooWNxyctR5P8P+jYWebYIAQC6ywaqbnJ6mK5abzO0hlHxJjEvvS3yJfbkUdbrfImtuoXj6sXeTzvhTc3fhPVy46t/N5n2nWx+bmPFZZtggBACAEAID5/ys985vJj/DarlLoFKt0yoKQiGJkR+Oy/2D7bFDXyJ7fpMdaqlsEAICDx3oBPQVLLXPRlzfKj67PvNC7g8JJkdWOtBo+dArplmwQ8HTkbqc6iez/rmcByc1r/AFuKq119RftH9GHaUvKrg7oq9zwOrO1sg8odRw+6D9JTUXjEq3UcKmPEreD8FzT/ANGGSTixjiBzcBYdqkbSzK8YSl0ViTLcRcIEX9zO+vCPQX3XHKw4knNqv2+hF4RwVNTkCaJ8ZOrOGg8naj2FdqSeRDOEodJYHKF0Rkxixht9HO2VpObqkb47No5jWOIXE4aywO6NV0p6y8RoZTZQ7BxcDdrnRkHeCQQfMq1HpmnfPGg33Cea4K6YeJ6NQ5Z6BDlmwcN69OG0W/Jgf/MP9p3tMUFx0C9ozr/B/o78qNDmzRTDU9pYebDcecO+6vLaWxo70tTwnGfFYeRUaSkkkNo2PefmtJtzsNCsNpZmXGEp7Ipvu2kvHilWHSIHdrox6C5R8tDiWFYXL/x6e5x1+CZof6sT2DeRo5Zw0eldxnGWTK9W3q0unFr5xOMLshOrB1c+GRskZs5p842tPArmUVJYM7pVZUpqcc18wHNg6sbNEyRup7QRwvrHYVmSjqvBn2NKoqkFNZMSTOsRfadPadK1cj4tfU1jvHsFkn3AIDSWJrhZwDhuIBHmKJ4HjimsGVzDeKDJHGWFxhm1gt0NJtbUNIvvHpU8K7WyW1Gdc6OjUevTerLs+egYmVeZTls8vwjZHBzZHdZtzZretp06xzSssZYxWw9sKmrSwqS2pvHF7VwzMYax1hgeYw10jmmzs2wA4Zx1nkkLeUljkLjSVKlLVSbfYerMd6MgEykX2GOTRzs23mKc3qcDpaTtn/r8P2LCxwIBBuDpBG0HUVAXk8dqMoeggFJlGbatdxYw+gj8lo23Vnz2kf8AofciYpj/APBP5n8dRP8A6PnAsw/4H4+oZJtdTyj/ANiXe7xGis5+H7GGqZsAgFXlIxd6KT3RGPg5T1wPBkO3k7133hX7arrLVeaMa+t9SWusnn3/AN9S0ZP8YvdMPRyG80QAN/DZqa/nsPn2qC4parxWTLllccpHVea/JbFXLoIBdZYNVNzk9TFctN5naQyj4kxiX3pb5EvtyKOt1vkTW3ULx9WKTBWEH08jJoyA9l7Ei40tLTo5Eq/OKksGZVObg1JFi98Wt8eP7MfqoebUyzzyrxRj3xa3x4/sx+q95tTPeeVewx741d48f2Y/Vec2pjnlTsD3xq7x4/sx+qc2pnvO6nFFixCxvqaqq6KZzC3o3O0NAN2lgGntKir0Ywhiie3uJznqvgMZUy8fP+VjvnN5Mf4bVcpdApVumVBSEQxMiPx2X+wfbYoa+RPb9JjrVUtggBAc+EP6Ul/Ed7JXqPHkfL0eoclfMdZHoEA3siY/8eo/uj2GqtXzRes+i+8uuFMA09Q+N88bZDFfNDtI62be7dR7ka1EpNZFiVOMmnJZEhGwNAAAAGoAWA7FydnPV4Shi/qSxs8p7W+sr1JvI5c4rNkDhzDeDqiF8MlTAQ4Ed205p8Fw3EFdxjNPFIhqVKM4uLkhGs1K8YpuEOR45PpxLg+HOAOaCzTp/puLW+gBUaqwmzbtHrUVj3eRyZTYGihcQ1oOezUB4y6odMiv0uRfehRNV0w2e0HdN5j1oeLNH0F7lZ4jfqhZuJ9VqrgbMhaNIa0HgAvMQkkc+E8FxVAa2ZgeGuzgDfWARp3jTqXUZuORHVowqpKaxw2nRDC1gDWNDWjUAAAOwLlvHMkjFRWCRrUVcbO7exnlOA9ZXqTeR5KcY9JpEbVYco3NLHzwua4WIzmkEFdqnNbUmVp3VtJOMpxw70KOpY1r3hpzmhxDTvaCQD2haKy2nyk0lJqOWLwNF6cDMyb1GdSuafAkIHJwDvWSqNysJ4n0miJ40HHg37i3q48x727WOcPqkj8ldTxSPnai1JNcG/wO+nkDmtcNTgCO0XWW1gz7WLxSZ6Lw6BACA4MJwQAGWZrLNaQXuAuGuFiL69I0W4ruLllEhqxpJa9RLYs+wSr7XNtV9HLYtQ+Q2Y7DUoektgzGapgaGxydQamOAI5adIHAFRypQltaLVK8rUlhF7ODGlgDDMdVEHsIzvCZcXadoI3bis+pTcHgz6O3uI1oay8VwJNcE4n8fps6ul+bmt8zAT6SVpW6wpo+cv5Y3EvBfgsLYs3AR4jO+tMCFBjjcfOBdUcLD5xPPJNrqeUf+xe3e7xOdFZz8P2MNUzYBAc9fRsmjdFILseLEfmNxGw8F7GTi8UczgpxcXkxMzxzYNrNHdRm7TskjO/gRoO4jgtJONWBgtTt6vavyhx4JwiyoiZLGbteL8QdRaeINx2LOlFxeDN2nUVSKkjrXJ2LrLBqpucnqYrlpvM7SGUfEmMS+9LfIl9uRR1ut8ia26hePqxcYhwtfXU7XtDmkuuHAEH4J50gq5XeEH83mdapOrFP5sY5v4LT/J4fs2fos3XlxZs8nDgjH8Fp/k8P2bP0TXlxY5OHBB/Baf5PD9mz9E15cRycOCD+C03yeH7Nn6Jry4scnHgj1psHQxnOjijY61rtY0G264COTebPVGKyR1Lk6Pn/ACs985vJj/DarlLoFKt0yoKQiGJkR+Oy/wBg+2xQ18ie36THWqpbBACAhsc63oaGpkvYiJwb5TxmM+84LqCxkkR1ZasGz5xAV4yzYIeDsyO02bQF3/ZK53Y0NZ62FVaz+o0LRfRj2nZjjjzFRfBtHSz27gGwZfUXu2ctZ4a15Ck5bdx7WuI09mbFVhjHCsqSc+ZzWnwI7sby0G7vpEqzGnGOSM+depPN+WwgwF2QYG4Q8NgvTk3CHLHLkp+ID+4/1hU6/TNix6nxZ6ZUPiDvLZ7SUOmeX/UvvQnmq6YTPaDum8x60OVmj6IWYfWAgITGTGWKkb1utIR1YxrPEnwRx9akp0nMqXV3Cgtu17kLnCuN1VOT8IY2+LHdvnd3R89uCuRowjuMGtf16m/BcFs/OZCHSbnSd5UpSe3abBDwyF6eGyHgwsmH9Kbyx7Kp3WaPoNDdXPv/AEVjHSj6Ksl3PPSD6ev7wcp6MsYIzNIU+TuJdu3z/uJfcR67paSPxo/gz9Hufu5qqV44TZu6Nq8pbx7Nnl/CfUJfBACAqWUpjzTNzQS0SAvtsFiATwuR6FZtsNcy9LKTorDLHb87xZK8fPGEPTCHoMkLTdri07wSD5wmGJ0m47U8BxYsvkZRsdUuJcGl5LtYbpLbnaQ22vSs2rg5tRPp7VzjQTqPbhj4f/goa2d08z3260ryQOL3dUekBaMUoxw4Hzk5OpNy3t+o0caaURYLfGPAjY36rmBUKTxq4n0FzDUtXFbkiDyTa6nlH/sUt3u8SporOfh+xhqmbAIAQFax6xe91QXYPho7lnzh4TO3ZxAU1CrqS25FS7t+VhszWXsUfJ7jD7nm6GQ2ilNtPgSag7gDoB7NytXFLWWKzRQsq/Jy1Xk/wxurPNoXWWDVTc5PUxXLTeZ2kMo+JMYmd6W+RL7cijrdb5E1r1C8fVi7yed8Kbm78J6uXHVv5vM+062Pzcx4rLNsEAIAQAgBAfP+VjvnN5Mf4bVcpdApVumVAKQiGJkR+Oy/2D7bFDXyJ7fpMdaqlsEAIBU5ZMYQc2jjNyCHzW2W/psPnzjybvVijH/RTuZ/5XiK4KwUzdjSSABcnQANpOgBDwfFXP8AwvBQtYvijDG7jK/bxGcSeQKppa8zSk+SpdwjZZXPc5zyXOcS5zjrJOkkq4ZbeO1mq9OWMXFrJi+VjZKmQxBwuI2gZ9jqzidDTwsezUoJ10tiLdOzcljJ4FrhybUDdbJH8XSP/wASFFy0ywrOlw/InKyMNkkaNTXuA5BxA9CuLIyJLBtGgXpwOXJT8QH9x/rCp1+mbFj1Piz0yofEHeWz2kodM8v+pfehPNV0wme0PdDmPWhzvPohZh9YcuE61sMUkrtTGl1t9hoHadHavYx1ngR1aipwc3uQj62sfNI6SQ3e83J9QHAbAtKKSWCPk6lSVSTnLNnmF0RFtxbxKfUMEkjujjdpaALucN+5o3HTyUFSuovBGla6NlWipyeC/L9i1Q4iUjRpEj+Jef8AGygdxM0Y6Kt1mm/H2wF7h+mbFUyxsFmtdYC5NhYbTpVym24pswLqEadaUY5JnCuyuMLJh/Tm8seyqV1mj6DQ3Vz7/wBHvlEwV0kImaOtF3XFh1+Y2PK68t54PV4nelrfXpqos4+hWMSMNCnnzXm0ctmu+a7wXemx58FPXp60dmaM3RtzyNXCWUvXcxqqgfUAgBAaTRNe0tcAWuBBB2g6CF6nhtR5KKksHkKDGPAElLIQQTGT1H7CNgJ2O5rSp1VNdp8rdWk6EsMNm5/N5DFSFUwh0TGKWBzU1DW2+DYQ6Q7LA3zebjo5X3KKrPUiW7Og61VLctr9vEt+UjDYZH7nYevJpf8ANZu+kfQCq9tTxeszU0lcaseSWbz7v6V3J7gjpqkSEdSHrc3nuB2a+wb1NcT1Y4cSlo6hylXWeUfXd7+ReMe/iE/JvttVSh1iNe96iRW8k2up5R/7FPd7vEo6Kzn4fsYapmwCAEAIBWZS8XOjf7pjHwchtIB4Lz4XJ3r5q/bVcVqvMyL631XrrJ59/wDfXvLHk7xj90RdDIfhYhrOt7NQdzGo9h2qC4parxWTLVnX146ss16EVlg1U3OT1MUlpvI9IZR8SYxL70t8iX25FHW63yJrbqF4+rF3k874U3N34T1cuOrfzeZ9p1sfm5jxWWbYIAQAgBACA+f8rPfObyY/w2q5S6BSrdMqCkIhiZEfjkv9g+2xQ18ie36THWqpbOaur4oW50sjI273ua0eclepN5HjaWYvMbMqcbWmOi67zo6YghreLQdLjz0c1NCi/wDRWqXCyiKWWVz3FziXOcSXOJuSTpJJVkpswEOS/ZKMWjPP7pkHwUB6t/Dl2W4N1883ioa08FgWLanrS1nkiz5aXkUsI2GbT2RvsuKHSZLeP6F3igCtGcdmCHtbPCX2zBKwvvqzQ9pdfsuvHkxHDWWPFH0qFnm4cmFcIsp4nyymzGC547gN5J0AcV7FNvBHM5qEdZnzpNKXOc463EuPNxJ/NaCMBvF4mAvTgc2Sn4gP7j/WFTr9M2LHqfFntlNZegfwcw/fA/NeUOmL9f8Ai/D1E61XjBZtZDhj5xfwsyphZIwgkgZ42sdbrNI2afONKz5xcXgz6ehWjVgpL4yLyiuIoZLbXMB+u0/ku6HTRX0l/wA78PUUgV4+aNl6csfNE9pjYWWzS0FttVrC3oWW89p9nBpxTWRvNM1jS5xDWtFyTqAGsoljsR7KSisXkJXC9WJp5ZBqe8kctnostOEdWKR8bXqcpVlNb2cq6IRhZMP6c3lj2VSus0fQaG6uff8Aouj2gggi4Ogg7QVWNhrHYxS42YANLLoBML+4O7ew8Rs3jtWjSqa67T5W+s3bz2dF5exYcS8axZsE7rEaI3nbuY479x26teuCtR/1E0NHaQypVX3P9P8AXuXpVTbBACAg8dqlrKOW/hjMA3l+j0C57FLQWM0U9ITUbeWO/Z5igK0j5cn8VMWX1Tw5wLYB3TtWdbwW7+J2c1DVqqCw3l6zs5V3i+jx49iLxhrC0GDocyNrQ8jqRjb89223E6SqsISqyxZsV69K0hqxW3cv2xZQxTVc9hd8spuT6ydzQPQLK83GEexGDFVK9Ti388hw4CwUymhbEzZpc7a5x1uP/uoBZs5ucsWfTUKMaMFBHBj38Qn5N9tq6odYiO96iRW8k2up5R/7FPd7vEo6Kzn4fsYapmwCAEAIDwraVksbo3jOY8EEcCvU2nijmUVJOLEtWwTYNrOqetGc5jjqkYd/Ai4PG/BacXGrAw5Rlb1e78onso+E2VMFHNH3L+k0bWnqZzTxBUNvBxlJMtXdRVIQku0suJnelvkS+3Ioa3W+RZtuoXj6sXeTzvhTc3fhPVy46t/N5n2nWx+bmPFZZtggBACAEAID5/ys985vJj/DarlLoFKt0yoKQiPWCdzDdjnMO9riD5wh5idP8VqP++f7WT9y8wXAYvizlcbm50k7TpPnXp4zKHhlDkt+JeIs1aQ94MVPrLyNLxujB1+Vq56lHOoo95LSoue3cPKgomQxtiiaGsYLNaNg/M8dqqNtvFmjFKKwRX8pGB3VNC8MF3xkStA1nMvnAcS0u7bLulLCRDcQ1oPAQoV0yjcIeFmwTjzWwMEbJA5jRZoe0OzQNQB124ElRulFvEljc1IrBM4MM4fqKsgzyF4GpugNbyaNF+OtdRgo5EVSrOfSZHBdkRuEORyZKD/4PKV/5H81Tr9M2LHqvFlhxiwf09NNENb2EN8oaW+kBRwlqyTJ60OUpuPFCDzSDYixGgg7CNYWgfNM3C9OWesTyDcEg7wSD5whzi08UWXFGhNT7qiuS50HVuT3TXsc3SdlwFHVlq4PtLVpTdbXjvcdnfjsK+WkEgggjQQdYI1gjepSg+02C9OSawTjNU07cyN/U2NcAQOW0cr2UcqUZbWWaN7WorVi9nB7TTCuMFRUC0sl2+KAA3tA19t17CnGORxXu61bZN7OG4jQpCsbIeDByYH4OcfPb7P/AOKndZo39DP6J9/6LsqptHPX0TJmOjkbnNdrHqI3Eb17GTi8UR1aUasXCaxTFbjJixJSknS+E6n7uDxsPHUfQr9Oqp958xd2M7d45x4+51Yv45ywAMkBljGq56zRwJ1jgfOvKlBS2rYya10lUpLVn9S/KLxg7Gammtmyta7xX9U+nX2XVSVKcc0bVK9oVejLbwexkuDdRlso2PNNU1MzIYonmNmnOtZpc7bnHRYD1lW6DhCOs3tMbSMK9aoqcIvBb92P8NKTFekpbPq52OcNOYSA2/k907/3QjrTnsgjyFjb0PqrSTfDd5ZsxhrH4AZlKzgHuFgB81n625L2FtvmK+lFhq0V4v8ASKhRUU9ZMQ3Oke43c9x0Di52wcPMFYlKNNbTNp06lxPZte9+/wA7hqYtYvR0jLDrSO7t9tJ4Dc3gqFWq5vsPorW1jQjgtr3smVEWiAx7+IT8m+21S0OsRVveokVvJNrqeUf+xT3e7xKOis5+H7GGqZsAgBACAEBW8eMXfdcHVA6aO7ozv8ZnbbzgKahV1JbcitdUOVhszWQmHSOzcwk2Dic07HGwdo2HQL8lpYbzFxeGA3sS+9LfIl9uRZ9brfI2LbqF4+rF3k874U3N34T1cuOrfzeZ9p1sfm5jxWWbYIAQAgBACATWUnFGsnrpZoYHSRuDLOaWeCxoOguvrG5WaU4qODZVqwk5YpFPkxTrm66SfsjcfUpdePEi5OXA8f5eq/ktR9jL+1NaPE51ZcGbR4t1h1UtR9lJ+YTXjxPNST3MkKXEXCD9VLIOLixvtOBXjqR4nXJTe4sGDcktU+3TSRRDhd7vMLD0rh147jtW0nmy8YAyb0dOQ5zTO8eFLYgHhGOr57niopVZMmhbwj2lwAUROZQAgFpjnk2Mj3TUeaC43dCTYEnWWHUL+KdHEalYp1sNkilWtcXrQ8hd1mAqmI2kp5m/QcR2OAIPnU6lF5MoypzjmmFJgaokNmQTOPCN/rtYI5JbzxU5vJMu2LOTOR7g+sPRsGnomm7ncHOGho5Enkop1l/ks0rJvbPLgaY6YmVDqt7qanvE5rLZpjABDQ0gAkeL6Up1Vq7WeXFtNzxgthCDEmv+TO+tF+9ScrDiV+a1vt9PcZOTTBs9PTyRzxmM9KXNBLTcFrRsJ2gqtWkpPFGjZ05wg1JYbS3KItlFxxxE6d7pqchsjtL2HQ158YHwXb9h4aSbFOthsZm3VjrvXhnwKDV4AqojZ8Eo4hpcPrNuFZU4vJmVO3qxzi/nceUWDZjqhlPKN/6L3WXEj5Ko8ovyZesm+B54pnvlicxpjzQXaLnOabW16gdir15xawTNPR1CpCblKOCwJPG3EwVDjLCQyU9009y/jwdx2+lc0q2rseRLeaPVV68Nj/D/AKUGswHURGz4ZBxDSR9ZtwrSqReTMSpbVodKL9fQ8ocHzONmxSOPBjv0XrlFbyNUaktii/JllwJiLNIQZ/gmbRoLzyGpvM+ZRTuIro7S/b6LqTeNT6V+f4duN2KrzJH7lhuwRhpALRYtJ13Okm+tc0aywesyW+sJuUeRjsww3fsgv5UrP+h31o/3KXlqfEo//H3P2fle5bcQMFzwGYTRlgdmFty06W519RO8KvcTjLDBmrou3q0XLlFhjhw7S4qsa4IDDmgixFwdYO1A1iVPDGIkMl3QnoXbrXYfo+D2aOCsQuJLPaZVfRVOe2n9L/HkVKuxNq4/+MSDewg+g2PoVmNeD3mXU0bcQ/zj3Eb7jqI/AnZybIPUF3rQe9EHJ1obpLzAtqX6LVDuHwp9CfQuH4Pf/eWz6n/9jopMVquTuYHDi+zfXpXjrQW8kp2NeWUPPYWbBWTzSDUSX+ZH+bzp8wHNQTuvtRo0dE76r8F7l2oaKOFgZEwMaNg9Z3niVUlJyeLNenTjTjqxWCOheHYICHxvpHy0cscbc57gLAW02e0nXo1BSUZKM02V7qEp0ZRitpBZOcDz05n6aMszszNuWm+bn31E7x51NczjLDVZU0fQqU9bXWGOH7LqqppggBACAEAIBb4+4mSPm6eljz+k/qMBaLO8cXIGnbx07VdoV0lqyZm3VrJy1oLPMsmK2D5I8HNikYWyBsgzbi93OeRpBtpBCgqyTqYrLYWreEo0VFrbtFgMS6/5M/60X71e5enxMxW1b7fT3D+TK/5M/wCtF+9OXp8fU95vW+309zH8l1/yZ/1ov3py9Pie83rfb6e5j+S6/wCTP+tF+9OXp8Rzer9vp7h/Jdf8mf8AWi/enL0+Pqe83q/b6e504MxPrmzROdTvDWyMcTnR6AHgk93uC5lWp6r2nUaFXWX071w9x2LNNYEAIAQAgBACAEAIAQAgBACAEAIAQAgBACAEAIAQAgBACAEAIAQAgBACAEAIAQAgBACAEAIAQAgBACAEAIAQAgBACAEAIAQAgBACAEAIAQAgP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78411" y="1489345"/>
            <a:ext cx="1645920" cy="1131920"/>
            <a:chOff x="-459569" y="1489345"/>
            <a:chExt cx="1645920" cy="1131920"/>
          </a:xfrm>
        </p:grpSpPr>
        <p:pic>
          <p:nvPicPr>
            <p:cNvPr id="39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02" y="1894250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7" name="TextBox 226"/>
            <p:cNvSpPr txBox="1"/>
            <p:nvPr/>
          </p:nvSpPr>
          <p:spPr>
            <a:xfrm>
              <a:off x="-459569" y="1489345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/>
                <a:t>Researcher</a:t>
              </a:r>
              <a:endParaRPr lang="en-GB" b="1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026865" y="4173268"/>
            <a:ext cx="5185097" cy="1538883"/>
            <a:chOff x="516979" y="4205167"/>
            <a:chExt cx="5185097" cy="1538883"/>
          </a:xfrm>
        </p:grpSpPr>
        <p:sp>
          <p:nvSpPr>
            <p:cNvPr id="117" name="TextBox 116"/>
            <p:cNvSpPr txBox="1"/>
            <p:nvPr/>
          </p:nvSpPr>
          <p:spPr>
            <a:xfrm>
              <a:off x="516979" y="4205167"/>
              <a:ext cx="5185097" cy="15388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/>
                <a:t>GBIF.org</a:t>
              </a:r>
            </a:p>
            <a:p>
              <a:pPr algn="ctr"/>
              <a:endParaRPr lang="da-DK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200" dirty="0"/>
            </a:p>
          </p:txBody>
        </p:sp>
        <p:pic>
          <p:nvPicPr>
            <p:cNvPr id="118" name="Picture 2" descr="http://www.tdwg.org/uploads/tx_tdwgbiodivprojects/GBIF_logo_short_form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528" y="5308105"/>
              <a:ext cx="250243" cy="24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" name="Left Brace 119"/>
            <p:cNvSpPr/>
            <p:nvPr/>
          </p:nvSpPr>
          <p:spPr>
            <a:xfrm>
              <a:off x="1086874" y="4569894"/>
              <a:ext cx="104858" cy="248944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Left Brace 120"/>
            <p:cNvSpPr/>
            <p:nvPr/>
          </p:nvSpPr>
          <p:spPr>
            <a:xfrm>
              <a:off x="1085526" y="4932686"/>
              <a:ext cx="104858" cy="248944"/>
            </a:xfrm>
            <a:prstGeom prst="leftBrac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Left Brace 121"/>
            <p:cNvSpPr/>
            <p:nvPr/>
          </p:nvSpPr>
          <p:spPr>
            <a:xfrm flipH="1">
              <a:off x="2734946" y="5303570"/>
              <a:ext cx="104858" cy="248944"/>
            </a:xfrm>
            <a:prstGeom prst="leftBrac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744498" y="4556661"/>
              <a:ext cx="290644" cy="275409"/>
              <a:chOff x="1918044" y="4143262"/>
              <a:chExt cx="290644" cy="275409"/>
            </a:xfrm>
          </p:grpSpPr>
          <p:pic>
            <p:nvPicPr>
              <p:cNvPr id="124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5" name="Oval 124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737049" y="4919453"/>
              <a:ext cx="290644" cy="275409"/>
              <a:chOff x="1918044" y="4143262"/>
              <a:chExt cx="290644" cy="275409"/>
            </a:xfrm>
          </p:grpSpPr>
          <p:pic>
            <p:nvPicPr>
              <p:cNvPr id="127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8" name="Oval 127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3222975" y="5291924"/>
              <a:ext cx="290644" cy="275409"/>
              <a:chOff x="1918044" y="4143262"/>
              <a:chExt cx="290644" cy="275409"/>
            </a:xfrm>
          </p:grpSpPr>
          <p:pic>
            <p:nvPicPr>
              <p:cNvPr id="130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Oval 130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485" y="4527260"/>
              <a:ext cx="1547813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3689498" y="4481525"/>
              <a:ext cx="1754248" cy="1149048"/>
              <a:chOff x="3689498" y="5289633"/>
              <a:chExt cx="1754248" cy="1149048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689498" y="5289633"/>
                <a:ext cx="1754248" cy="1149048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a-DK" sz="1400" b="1" dirty="0"/>
                  <a:t>Download history</a:t>
                </a:r>
              </a:p>
              <a:p>
                <a:pPr algn="ctr"/>
                <a:endParaRPr lang="da-DK" sz="1100" b="1" dirty="0"/>
              </a:p>
              <a:p>
                <a:pPr algn="ctr"/>
                <a:endParaRPr lang="da-DK" sz="1100" b="1" dirty="0"/>
              </a:p>
              <a:p>
                <a:pPr algn="ctr"/>
                <a:endParaRPr lang="da-DK" sz="1100" b="1" dirty="0"/>
              </a:p>
              <a:p>
                <a:pPr algn="ctr"/>
                <a:endParaRPr lang="da-DK" sz="1100" b="1" dirty="0"/>
              </a:p>
              <a:p>
                <a:pPr algn="ctr"/>
                <a:endParaRPr lang="en-US" sz="1100" b="1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3780097" y="5608420"/>
                <a:ext cx="1573051" cy="331770"/>
                <a:chOff x="3764493" y="5608420"/>
                <a:chExt cx="1573051" cy="331770"/>
              </a:xfrm>
            </p:grpSpPr>
            <p:grpSp>
              <p:nvGrpSpPr>
                <p:cNvPr id="133" name="Group 132"/>
                <p:cNvGrpSpPr/>
                <p:nvPr/>
              </p:nvGrpSpPr>
              <p:grpSpPr>
                <a:xfrm>
                  <a:off x="4976417" y="5635895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134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35" name="Oval 134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57150" cmpd="dbl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Rectangle 10"/>
                <p:cNvSpPr/>
                <p:nvPr/>
              </p:nvSpPr>
              <p:spPr>
                <a:xfrm>
                  <a:off x="3764493" y="5608420"/>
                  <a:ext cx="1573051" cy="33177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da-DK" sz="1200" dirty="0">
                      <a:solidFill>
                        <a:schemeClr val="tx1"/>
                      </a:solidFill>
                    </a:rPr>
                    <a:t>Download 1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4" name="Rectangle 163"/>
              <p:cNvSpPr/>
              <p:nvPr/>
            </p:nvSpPr>
            <p:spPr>
              <a:xfrm>
                <a:off x="3780097" y="6020468"/>
                <a:ext cx="1573051" cy="256160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a-DK" b="1" dirty="0">
                    <a:solidFill>
                      <a:schemeClr val="tx1"/>
                    </a:solidFill>
                  </a:rPr>
                  <a:t>. . .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2" name="Group 131"/>
          <p:cNvGrpSpPr/>
          <p:nvPr/>
        </p:nvGrpSpPr>
        <p:grpSpPr>
          <a:xfrm>
            <a:off x="3923410" y="1355068"/>
            <a:ext cx="1489390" cy="2339102"/>
            <a:chOff x="3923410" y="1599627"/>
            <a:chExt cx="1489390" cy="2339102"/>
          </a:xfrm>
        </p:grpSpPr>
        <p:sp>
          <p:nvSpPr>
            <p:cNvPr id="136" name="TextBox 135"/>
            <p:cNvSpPr txBox="1"/>
            <p:nvPr/>
          </p:nvSpPr>
          <p:spPr>
            <a:xfrm>
              <a:off x="392341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/>
                <a:t>Cleaned data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995977" y="2294874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Data</a:t>
              </a:r>
              <a:endParaRPr lang="en-GB" sz="105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995977" y="3235462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Data attribution</a:t>
              </a:r>
              <a:endParaRPr lang="en-GB" sz="1050" dirty="0"/>
            </a:p>
          </p:txBody>
        </p:sp>
        <p:grpSp>
          <p:nvGrpSpPr>
            <p:cNvPr id="139" name="Group 138"/>
            <p:cNvGrpSpPr>
              <a:grpSpLocks noChangeAspect="1"/>
            </p:cNvGrpSpPr>
            <p:nvPr/>
          </p:nvGrpSpPr>
          <p:grpSpPr>
            <a:xfrm>
              <a:off x="4545900" y="3585517"/>
              <a:ext cx="673321" cy="182880"/>
              <a:chOff x="2048473" y="2804033"/>
              <a:chExt cx="1009983" cy="275409"/>
            </a:xfrm>
          </p:grpSpPr>
          <p:grpSp>
            <p:nvGrpSpPr>
              <p:cNvPr id="145" name="Group 144"/>
              <p:cNvGrpSpPr/>
              <p:nvPr/>
            </p:nvGrpSpPr>
            <p:grpSpPr>
              <a:xfrm>
                <a:off x="2048473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75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6" name="Oval 175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2408145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73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4" name="Oval 173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2767811" y="2804033"/>
                <a:ext cx="290645" cy="275409"/>
                <a:chOff x="1918044" y="4143262"/>
                <a:chExt cx="290644" cy="275409"/>
              </a:xfrm>
            </p:grpSpPr>
            <p:pic>
              <p:nvPicPr>
                <p:cNvPr id="168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9" name="Oval 168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0" name="Rectangle 139"/>
            <p:cNvSpPr/>
            <p:nvPr/>
          </p:nvSpPr>
          <p:spPr>
            <a:xfrm>
              <a:off x="4085580" y="3489379"/>
              <a:ext cx="1165050" cy="376000"/>
            </a:xfrm>
            <a:prstGeom prst="rect">
              <a:avLst/>
            </a:prstGeom>
            <a:noFill/>
            <a:ln w="952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437" y="2543373"/>
              <a:ext cx="104933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2" name="Group 141"/>
            <p:cNvGrpSpPr/>
            <p:nvPr/>
          </p:nvGrpSpPr>
          <p:grpSpPr>
            <a:xfrm>
              <a:off x="4163112" y="3535502"/>
              <a:ext cx="290644" cy="275409"/>
              <a:chOff x="1918044" y="4143262"/>
              <a:chExt cx="290644" cy="275409"/>
            </a:xfrm>
          </p:grpSpPr>
          <p:pic>
            <p:nvPicPr>
              <p:cNvPr id="143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4" name="Oval 143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dbl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4023274" y="1714065"/>
            <a:ext cx="1230792" cy="275409"/>
            <a:chOff x="4023274" y="1958624"/>
            <a:chExt cx="1230792" cy="275409"/>
          </a:xfrm>
        </p:grpSpPr>
        <p:grpSp>
          <p:nvGrpSpPr>
            <p:cNvPr id="178" name="Group 177"/>
            <p:cNvGrpSpPr/>
            <p:nvPr/>
          </p:nvGrpSpPr>
          <p:grpSpPr>
            <a:xfrm>
              <a:off x="4963422" y="1958624"/>
              <a:ext cx="290644" cy="275409"/>
              <a:chOff x="1918044" y="4143262"/>
              <a:chExt cx="290644" cy="275409"/>
            </a:xfrm>
          </p:grpSpPr>
          <p:pic>
            <p:nvPicPr>
              <p:cNvPr id="180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1" name="Oval 180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57150" cmpd="sng">
                <a:solidFill>
                  <a:schemeClr val="accent5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TextBox 178"/>
            <p:cNvSpPr txBox="1"/>
            <p:nvPr/>
          </p:nvSpPr>
          <p:spPr>
            <a:xfrm>
              <a:off x="4023274" y="1969370"/>
              <a:ext cx="8739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Dataset DOI</a:t>
              </a:r>
              <a:endParaRPr lang="en-GB" sz="1050" dirty="0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5754098" y="1320723"/>
            <a:ext cx="1457864" cy="2373447"/>
            <a:chOff x="6349039" y="1565282"/>
            <a:chExt cx="1457864" cy="2373447"/>
          </a:xfrm>
        </p:grpSpPr>
        <p:sp>
          <p:nvSpPr>
            <p:cNvPr id="183" name="Folded Corner 182"/>
            <p:cNvSpPr/>
            <p:nvPr/>
          </p:nvSpPr>
          <p:spPr>
            <a:xfrm>
              <a:off x="6349039" y="1599627"/>
              <a:ext cx="1457864" cy="2339102"/>
            </a:xfrm>
            <a:prstGeom prst="foldedCorner">
              <a:avLst>
                <a:gd name="adj" fmla="val 17837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739192" y="1565282"/>
              <a:ext cx="67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600" b="1" dirty="0"/>
                <a:t>Paper</a:t>
              </a:r>
              <a:endParaRPr lang="en-US" sz="1600" b="1" dirty="0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6621251" y="2473205"/>
              <a:ext cx="913440" cy="825294"/>
              <a:chOff x="7310409" y="3065914"/>
              <a:chExt cx="913440" cy="825294"/>
            </a:xfrm>
          </p:grpSpPr>
          <p:cxnSp>
            <p:nvCxnSpPr>
              <p:cNvPr id="195" name="Straight Connector 194"/>
              <p:cNvCxnSpPr/>
              <p:nvPr/>
            </p:nvCxnSpPr>
            <p:spPr>
              <a:xfrm>
                <a:off x="7310409" y="3065914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7310409" y="3230972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7310409" y="3396030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7310409" y="356108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7310409" y="3726146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7310409" y="3148443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7310409" y="3313501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7310409" y="3478559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7310409" y="3643617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7310409" y="3808675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7310409" y="3891208"/>
                <a:ext cx="91344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6" name="Group 185"/>
            <p:cNvGrpSpPr/>
            <p:nvPr/>
          </p:nvGrpSpPr>
          <p:grpSpPr>
            <a:xfrm>
              <a:off x="6607561" y="3483451"/>
              <a:ext cx="940821" cy="279852"/>
              <a:chOff x="6621251" y="3220272"/>
              <a:chExt cx="940821" cy="279852"/>
            </a:xfrm>
          </p:grpSpPr>
          <p:grpSp>
            <p:nvGrpSpPr>
              <p:cNvPr id="189" name="Group 188"/>
              <p:cNvGrpSpPr/>
              <p:nvPr/>
            </p:nvGrpSpPr>
            <p:grpSpPr>
              <a:xfrm>
                <a:off x="6621251" y="3220272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93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Oval 193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0" name="Group 189"/>
              <p:cNvGrpSpPr/>
              <p:nvPr/>
            </p:nvGrpSpPr>
            <p:grpSpPr>
              <a:xfrm>
                <a:off x="7271428" y="3224715"/>
                <a:ext cx="290644" cy="275409"/>
                <a:chOff x="1918044" y="4143262"/>
                <a:chExt cx="290644" cy="275409"/>
              </a:xfrm>
            </p:grpSpPr>
            <p:pic>
              <p:nvPicPr>
                <p:cNvPr id="191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2" name="Oval 191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sng">
                  <a:solidFill>
                    <a:schemeClr val="accent5">
                      <a:lumMod val="75000"/>
                    </a:schemeClr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87" name="Picture 2" descr="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" t="1297" r="68752" b="2285"/>
            <a:stretch/>
          </p:blipFill>
          <p:spPr bwMode="auto">
            <a:xfrm>
              <a:off x="7400710" y="1958734"/>
              <a:ext cx="276411" cy="248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" name="TextBox 187"/>
            <p:cNvSpPr txBox="1"/>
            <p:nvPr/>
          </p:nvSpPr>
          <p:spPr>
            <a:xfrm>
              <a:off x="6446329" y="1956247"/>
              <a:ext cx="73930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Paper DOI</a:t>
              </a:r>
              <a:endParaRPr lang="en-GB" sz="1050" dirty="0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2026865" y="1355068"/>
            <a:ext cx="1489390" cy="2339102"/>
            <a:chOff x="1497780" y="1599627"/>
            <a:chExt cx="1489390" cy="2339102"/>
          </a:xfrm>
        </p:grpSpPr>
        <p:sp>
          <p:nvSpPr>
            <p:cNvPr id="221" name="TextBox 220"/>
            <p:cNvSpPr txBox="1"/>
            <p:nvPr/>
          </p:nvSpPr>
          <p:spPr>
            <a:xfrm>
              <a:off x="1497780" y="1599627"/>
              <a:ext cx="1489390" cy="23391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/>
                <a:t>GBIF download</a:t>
              </a:r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sz="1600" b="1" dirty="0"/>
            </a:p>
            <a:p>
              <a:pPr algn="ctr"/>
              <a:endParaRPr lang="da-DK" b="1" dirty="0"/>
            </a:p>
            <a:p>
              <a:pPr algn="ctr"/>
              <a:endParaRPr lang="da-DK" sz="1600" b="1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</p:txBody>
        </p:sp>
        <p:pic>
          <p:nvPicPr>
            <p:cNvPr id="222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82" y="2514286"/>
              <a:ext cx="1042987" cy="61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9" name="TextBox 228"/>
            <p:cNvSpPr txBox="1"/>
            <p:nvPr/>
          </p:nvSpPr>
          <p:spPr>
            <a:xfrm>
              <a:off x="1570347" y="2260370"/>
              <a:ext cx="44114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Data</a:t>
              </a:r>
              <a:endParaRPr lang="en-GB" sz="1050" dirty="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570347" y="3200958"/>
              <a:ext cx="10599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a-DK" sz="1050" dirty="0"/>
                <a:t>Data attribution</a:t>
              </a:r>
              <a:endParaRPr lang="en-GB" sz="1050" dirty="0"/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1659950" y="3454874"/>
              <a:ext cx="1165050" cy="398335"/>
              <a:chOff x="2055917" y="2759113"/>
              <a:chExt cx="1165050" cy="398335"/>
            </a:xfrm>
          </p:grpSpPr>
          <p:grpSp>
            <p:nvGrpSpPr>
              <p:cNvPr id="241" name="Group 240"/>
              <p:cNvGrpSpPr/>
              <p:nvPr/>
            </p:nvGrpSpPr>
            <p:grpSpPr>
              <a:xfrm>
                <a:off x="2133449" y="2820576"/>
                <a:ext cx="1009986" cy="275409"/>
                <a:chOff x="2048469" y="2804033"/>
                <a:chExt cx="1009986" cy="275409"/>
              </a:xfrm>
            </p:grpSpPr>
            <p:grpSp>
              <p:nvGrpSpPr>
                <p:cNvPr id="244" name="Group 243"/>
                <p:cNvGrpSpPr/>
                <p:nvPr/>
              </p:nvGrpSpPr>
              <p:grpSpPr>
                <a:xfrm>
                  <a:off x="2048469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260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61" name="Oval 260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6" name="Group 245"/>
                <p:cNvGrpSpPr/>
                <p:nvPr/>
              </p:nvGrpSpPr>
              <p:grpSpPr>
                <a:xfrm>
                  <a:off x="2408140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257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58" name="Oval 257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8" name="Group 247"/>
                <p:cNvGrpSpPr/>
                <p:nvPr/>
              </p:nvGrpSpPr>
              <p:grpSpPr>
                <a:xfrm>
                  <a:off x="2767811" y="2804033"/>
                  <a:ext cx="290644" cy="275409"/>
                  <a:chOff x="1918044" y="4143262"/>
                  <a:chExt cx="290644" cy="275409"/>
                </a:xfrm>
              </p:grpSpPr>
              <p:pic>
                <p:nvPicPr>
                  <p:cNvPr id="252" name="Picture 2" descr="Log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592" t="1297" r="68752" b="2285"/>
                  <a:stretch/>
                </p:blipFill>
                <p:spPr bwMode="auto">
                  <a:xfrm>
                    <a:off x="1932277" y="4156495"/>
                    <a:ext cx="276411" cy="24894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53" name="Oval 252"/>
                  <p:cNvSpPr/>
                  <p:nvPr/>
                </p:nvSpPr>
                <p:spPr>
                  <a:xfrm>
                    <a:off x="1918044" y="4143262"/>
                    <a:ext cx="275747" cy="27540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42" name="Rectangle 241"/>
              <p:cNvSpPr/>
              <p:nvPr/>
            </p:nvSpPr>
            <p:spPr>
              <a:xfrm>
                <a:off x="2055917" y="2759113"/>
                <a:ext cx="1165050" cy="398335"/>
              </a:xfrm>
              <a:prstGeom prst="rect">
                <a:avLst/>
              </a:prstGeom>
              <a:noFill/>
              <a:ln w="952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1576105" y="1958624"/>
              <a:ext cx="1287104" cy="275409"/>
              <a:chOff x="1576105" y="1958624"/>
              <a:chExt cx="1287104" cy="275409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2572565" y="1958624"/>
                <a:ext cx="290644" cy="275409"/>
                <a:chOff x="1918044" y="4143262"/>
                <a:chExt cx="290644" cy="275409"/>
              </a:xfrm>
            </p:grpSpPr>
            <p:pic>
              <p:nvPicPr>
                <p:cNvPr id="239" name="Picture 2" descr="Logo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92" t="1297" r="68752" b="2285"/>
                <a:stretch/>
              </p:blipFill>
              <p:spPr bwMode="auto">
                <a:xfrm>
                  <a:off x="1932277" y="4156495"/>
                  <a:ext cx="276411" cy="2489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0" name="Oval 239"/>
                <p:cNvSpPr/>
                <p:nvPr/>
              </p:nvSpPr>
              <p:spPr>
                <a:xfrm>
                  <a:off x="1918044" y="4143262"/>
                  <a:ext cx="275747" cy="275409"/>
                </a:xfrm>
                <a:prstGeom prst="ellipse">
                  <a:avLst/>
                </a:prstGeom>
                <a:noFill/>
                <a:ln w="5715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5" name="TextBox 234"/>
              <p:cNvSpPr txBox="1"/>
              <p:nvPr/>
            </p:nvSpPr>
            <p:spPr>
              <a:xfrm>
                <a:off x="1576105" y="1969370"/>
                <a:ext cx="978153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050" dirty="0"/>
                  <a:t>Download DOI</a:t>
                </a:r>
                <a:endParaRPr lang="en-GB" sz="105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916561" y="6188532"/>
            <a:ext cx="1295401" cy="1107996"/>
            <a:chOff x="6906923" y="6188532"/>
            <a:chExt cx="1295401" cy="1107996"/>
          </a:xfrm>
        </p:grpSpPr>
        <p:sp>
          <p:nvSpPr>
            <p:cNvPr id="264" name="TextBox 263"/>
            <p:cNvSpPr txBox="1"/>
            <p:nvPr/>
          </p:nvSpPr>
          <p:spPr>
            <a:xfrm>
              <a:off x="6906923" y="6188532"/>
              <a:ext cx="1295401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/>
                <a:t>Any tool</a:t>
              </a:r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</p:txBody>
        </p:sp>
        <p:pic>
          <p:nvPicPr>
            <p:cNvPr id="266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465" y="6526742"/>
              <a:ext cx="1049337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26865" y="6188532"/>
            <a:ext cx="1295401" cy="1107996"/>
            <a:chOff x="952309" y="6188532"/>
            <a:chExt cx="1295401" cy="1107996"/>
          </a:xfrm>
        </p:grpSpPr>
        <p:sp>
          <p:nvSpPr>
            <p:cNvPr id="267" name="TextBox 266"/>
            <p:cNvSpPr txBox="1"/>
            <p:nvPr/>
          </p:nvSpPr>
          <p:spPr>
            <a:xfrm>
              <a:off x="952309" y="6188532"/>
              <a:ext cx="1295401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dirty="0"/>
                <a:t>IPT</a:t>
              </a:r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</p:txBody>
        </p:sp>
        <p:pic>
          <p:nvPicPr>
            <p:cNvPr id="26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218" y="6535518"/>
              <a:ext cx="1049337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9" name="Group 268"/>
            <p:cNvGrpSpPr/>
            <p:nvPr/>
          </p:nvGrpSpPr>
          <p:grpSpPr>
            <a:xfrm>
              <a:off x="1918044" y="6216697"/>
              <a:ext cx="290644" cy="275409"/>
              <a:chOff x="1918044" y="4143262"/>
              <a:chExt cx="290644" cy="275409"/>
            </a:xfrm>
          </p:grpSpPr>
          <p:pic>
            <p:nvPicPr>
              <p:cNvPr id="270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1" name="Oval 270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020405" y="6188532"/>
            <a:ext cx="1295401" cy="1107996"/>
            <a:chOff x="3924299" y="6188532"/>
            <a:chExt cx="1295401" cy="1107996"/>
          </a:xfrm>
        </p:grpSpPr>
        <p:sp>
          <p:nvSpPr>
            <p:cNvPr id="262" name="TextBox 261"/>
            <p:cNvSpPr txBox="1"/>
            <p:nvPr/>
          </p:nvSpPr>
          <p:spPr>
            <a:xfrm>
              <a:off x="3924299" y="6188532"/>
              <a:ext cx="1295401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Ins="274320" rtlCol="0">
              <a:spAutoFit/>
            </a:bodyPr>
            <a:lstStyle/>
            <a:p>
              <a:pPr algn="ctr"/>
              <a:r>
                <a:rPr lang="da-DK" sz="1600" b="1" dirty="0"/>
                <a:t>Any tool</a:t>
              </a:r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  <a:p>
              <a:pPr algn="ctr"/>
              <a:endParaRPr lang="da-DK" sz="1200" dirty="0"/>
            </a:p>
          </p:txBody>
        </p:sp>
        <p:pic>
          <p:nvPicPr>
            <p:cNvPr id="263" name="Picture 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7848" y="6537103"/>
              <a:ext cx="1049337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72" name="Group 271"/>
            <p:cNvGrpSpPr/>
            <p:nvPr/>
          </p:nvGrpSpPr>
          <p:grpSpPr>
            <a:xfrm>
              <a:off x="4907785" y="6220382"/>
              <a:ext cx="290644" cy="275409"/>
              <a:chOff x="1918044" y="4143262"/>
              <a:chExt cx="290644" cy="275409"/>
            </a:xfrm>
          </p:grpSpPr>
          <p:pic>
            <p:nvPicPr>
              <p:cNvPr id="273" name="Picture 2" descr="Logo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92" t="1297" r="68752" b="2285"/>
              <a:stretch/>
            </p:blipFill>
            <p:spPr bwMode="auto">
              <a:xfrm>
                <a:off x="1932277" y="4156495"/>
                <a:ext cx="276411" cy="2489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4" name="Oval 273"/>
              <p:cNvSpPr/>
              <p:nvPr/>
            </p:nvSpPr>
            <p:spPr>
              <a:xfrm>
                <a:off x="1918044" y="4143262"/>
                <a:ext cx="275747" cy="275409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178411" y="4265886"/>
            <a:ext cx="1645920" cy="1131920"/>
            <a:chOff x="-459569" y="5058065"/>
            <a:chExt cx="1645920" cy="1131920"/>
          </a:xfrm>
        </p:grpSpPr>
        <p:pic>
          <p:nvPicPr>
            <p:cNvPr id="278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02" y="5462970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9" name="TextBox 278"/>
            <p:cNvSpPr txBox="1"/>
            <p:nvPr/>
          </p:nvSpPr>
          <p:spPr>
            <a:xfrm>
              <a:off x="-459569" y="5058065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/>
                <a:t>Data Publisher</a:t>
              </a:r>
              <a:endParaRPr lang="en-GB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74658" y="1489345"/>
            <a:ext cx="1645920" cy="1131920"/>
            <a:chOff x="6981237" y="1489345"/>
            <a:chExt cx="1645920" cy="1131920"/>
          </a:xfrm>
        </p:grpSpPr>
        <p:pic>
          <p:nvPicPr>
            <p:cNvPr id="280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08" y="1894250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1" name="TextBox 280"/>
            <p:cNvSpPr txBox="1"/>
            <p:nvPr/>
          </p:nvSpPr>
          <p:spPr>
            <a:xfrm>
              <a:off x="6981237" y="1489345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/>
                <a:t>Reader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374658" y="4265886"/>
            <a:ext cx="1645920" cy="1131920"/>
            <a:chOff x="6981237" y="4978297"/>
            <a:chExt cx="1645920" cy="1131920"/>
          </a:xfrm>
        </p:grpSpPr>
        <p:pic>
          <p:nvPicPr>
            <p:cNvPr id="282" name="Picture 10" descr="http://www.clker.com/cliparts/e/R/8/c/z/P/black-stick-man-h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08" y="5383202"/>
              <a:ext cx="304978" cy="727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3" name="TextBox 282"/>
            <p:cNvSpPr txBox="1"/>
            <p:nvPr/>
          </p:nvSpPr>
          <p:spPr>
            <a:xfrm>
              <a:off x="6981237" y="4978297"/>
              <a:ext cx="1645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b="1" dirty="0"/>
                <a:t>GBIF</a:t>
              </a:r>
              <a:endParaRPr lang="en-GB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3920" y="2640014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/>
              <a:t>Cite data sources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/>
              <a:t>Linked results to data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/>
              <a:t>Suggest data corrections</a:t>
            </a:r>
            <a:endParaRPr lang="en-US" sz="1400" dirty="0"/>
          </a:p>
        </p:txBody>
      </p:sp>
      <p:sp>
        <p:nvSpPr>
          <p:cNvPr id="284" name="TextBox 283"/>
          <p:cNvSpPr txBox="1"/>
          <p:nvPr/>
        </p:nvSpPr>
        <p:spPr>
          <a:xfrm>
            <a:off x="-15359" y="5415355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/>
              <a:t>Discover data usage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/>
              <a:t>Receive suggested data corrections</a:t>
            </a:r>
            <a:endParaRPr lang="en-US" sz="1400" dirty="0"/>
          </a:p>
        </p:txBody>
      </p:sp>
      <p:sp>
        <p:nvSpPr>
          <p:cNvPr id="285" name="TextBox 284"/>
          <p:cNvSpPr txBox="1"/>
          <p:nvPr/>
        </p:nvSpPr>
        <p:spPr>
          <a:xfrm>
            <a:off x="7180888" y="5421303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/>
              <a:t>Monitor data usage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/>
              <a:t>Enhance fitness-for-use</a:t>
            </a:r>
            <a:endParaRPr lang="en-US" sz="1400" dirty="0"/>
          </a:p>
        </p:txBody>
      </p:sp>
      <p:sp>
        <p:nvSpPr>
          <p:cNvPr id="286" name="TextBox 285"/>
          <p:cNvSpPr txBox="1"/>
          <p:nvPr/>
        </p:nvSpPr>
        <p:spPr>
          <a:xfrm>
            <a:off x="7180888" y="2641500"/>
            <a:ext cx="203345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/>
              <a:t>Retrieve source data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da-DK" sz="1400" dirty="0"/>
              <a:t>Reproduce results</a:t>
            </a:r>
            <a:endParaRPr lang="en-US" sz="1400" dirty="0"/>
          </a:p>
        </p:txBody>
      </p:sp>
      <p:cxnSp>
        <p:nvCxnSpPr>
          <p:cNvPr id="18" name="Straight Arrow Connector 17"/>
          <p:cNvCxnSpPr>
            <a:stCxn id="194" idx="2"/>
            <a:endCxn id="240" idx="6"/>
          </p:cNvCxnSpPr>
          <p:nvPr/>
        </p:nvCxnSpPr>
        <p:spPr>
          <a:xfrm flipH="1" flipV="1">
            <a:off x="3377397" y="1851770"/>
            <a:ext cx="2635223" cy="152482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192" idx="2"/>
            <a:endCxn id="180" idx="3"/>
          </p:cNvCxnSpPr>
          <p:nvPr/>
        </p:nvCxnSpPr>
        <p:spPr>
          <a:xfrm flipH="1" flipV="1">
            <a:off x="5254066" y="1851770"/>
            <a:ext cx="1408731" cy="152927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Arrow Connector 287"/>
          <p:cNvCxnSpPr>
            <a:stCxn id="144" idx="2"/>
            <a:endCxn id="240" idx="4"/>
          </p:cNvCxnSpPr>
          <p:nvPr/>
        </p:nvCxnSpPr>
        <p:spPr>
          <a:xfrm flipH="1" flipV="1">
            <a:off x="3239524" y="1989474"/>
            <a:ext cx="923588" cy="14391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Arrow Connector 288"/>
          <p:cNvCxnSpPr>
            <a:endCxn id="271" idx="0"/>
          </p:cNvCxnSpPr>
          <p:nvPr/>
        </p:nvCxnSpPr>
        <p:spPr>
          <a:xfrm>
            <a:off x="2384808" y="3566353"/>
            <a:ext cx="745666" cy="26503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/>
          <p:cNvCxnSpPr>
            <a:stCxn id="258" idx="4"/>
            <a:endCxn id="273" idx="0"/>
          </p:cNvCxnSpPr>
          <p:nvPr/>
        </p:nvCxnSpPr>
        <p:spPr>
          <a:xfrm>
            <a:off x="2764112" y="3547187"/>
            <a:ext cx="2392218" cy="26864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>
            <a:endCxn id="131" idx="0"/>
          </p:cNvCxnSpPr>
          <p:nvPr/>
        </p:nvCxnSpPr>
        <p:spPr>
          <a:xfrm>
            <a:off x="3159338" y="3566353"/>
            <a:ext cx="1711397" cy="16936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>
            <a:stCxn id="131" idx="5"/>
            <a:endCxn id="264" idx="0"/>
          </p:cNvCxnSpPr>
          <p:nvPr/>
        </p:nvCxnSpPr>
        <p:spPr>
          <a:xfrm>
            <a:off x="4968226" y="5495101"/>
            <a:ext cx="1596036" cy="693431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Oval 292"/>
          <p:cNvSpPr/>
          <p:nvPr/>
        </p:nvSpPr>
        <p:spPr>
          <a:xfrm>
            <a:off x="3841336" y="2089604"/>
            <a:ext cx="1666208" cy="9882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4" name="Straight Arrow Connector 293"/>
          <p:cNvCxnSpPr>
            <a:stCxn id="293" idx="3"/>
            <a:endCxn id="4099" idx="0"/>
          </p:cNvCxnSpPr>
          <p:nvPr/>
        </p:nvCxnSpPr>
        <p:spPr>
          <a:xfrm flipH="1">
            <a:off x="3474278" y="2933143"/>
            <a:ext cx="611069" cy="15622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itle 1"/>
          <p:cNvSpPr txBox="1">
            <a:spLocks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/>
              <a:t>GBIF and Digital Object 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4" grpId="0"/>
      <p:bldP spid="285" grpId="0"/>
      <p:bldP spid="286" grpId="0"/>
      <p:bldP spid="2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GBIF does not yet make use of all relevant expert knowledge to improve data</a:t>
            </a:r>
          </a:p>
          <a:p>
            <a:pPr marL="0" indent="0">
              <a:buNone/>
            </a:pPr>
            <a:endParaRPr lang="en-GB" sz="3600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/>
              <a:t>Concern – Fitness-for-use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730" y="3664110"/>
            <a:ext cx="4035892" cy="315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357904"/>
      </p:ext>
    </p:extLst>
  </p:cSld>
  <p:clrMapOvr>
    <a:masterClrMapping/>
  </p:clrMapOvr>
</p:sld>
</file>

<file path=ppt/theme/theme1.xml><?xml version="1.0" encoding="utf-8"?>
<a:theme xmlns:a="http://schemas.openxmlformats.org/drawingml/2006/main" name="GBI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GBIF_v2</Template>
  <TotalTime>95</TotalTime>
  <Words>646</Words>
  <Application>Microsoft Macintosh PowerPoint</Application>
  <PresentationFormat>On-screen Show (4:3)</PresentationFormat>
  <Paragraphs>309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GBIF_v2</vt:lpstr>
      <vt:lpstr>GBIF Today and Tomorrow</vt:lpstr>
      <vt:lpstr>Concern – Prescence-only data</vt:lpstr>
      <vt:lpstr>PowerPoint Presentation</vt:lpstr>
      <vt:lpstr>Concern – Disconnected data</vt:lpstr>
      <vt:lpstr>GBIF and Digital Object Identifiers</vt:lpstr>
      <vt:lpstr>PowerPoint Presentation</vt:lpstr>
      <vt:lpstr>PowerPoint Presentation</vt:lpstr>
      <vt:lpstr>PowerPoint Presentation</vt:lpstr>
      <vt:lpstr>Concern – Fitness-for-use</vt:lpstr>
      <vt:lpstr>PowerPoint Presentation</vt:lpstr>
    </vt:vector>
  </TitlesOfParts>
  <LinksUpToDate>false</LinksUpToDate>
  <SharedDoc>false</SharedDoc>
  <HyperlinkBase/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GBIF Today and Tomorrow</dc:title>
  <dc:creator>dhobern</dc:creator>
  <cp:lastModifiedBy>commonsguest</cp:lastModifiedBy>
  <cp:revision>5</cp:revision>
  <dcterms:created xsi:type="dcterms:W3CDTF">2014-09-15T04:54:55Z</dcterms:created>
  <dcterms:modified xsi:type="dcterms:W3CDTF">2018-02-14T23:15:15Z</dcterms:modified>
</cp:coreProperties>
</file>