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62" r:id="rId3"/>
    <p:sldId id="256" r:id="rId4"/>
    <p:sldId id="265" r:id="rId5"/>
    <p:sldId id="266" r:id="rId6"/>
    <p:sldId id="264" r:id="rId7"/>
    <p:sldId id="270" r:id="rId8"/>
    <p:sldId id="261" r:id="rId9"/>
    <p:sldId id="268" r:id="rId10"/>
    <p:sldId id="260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3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7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4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FE36-AECA-6240-90CA-537DF8AA3D33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B9A6-8936-9D48-A9B6-73F48831B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7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nationalacademies.org/dbasse/bbcss/currentprojects/dbasse_080231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adblog.nsfbio.com/2015/07/01/team_scien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Collections support through NSF as it applies to data integration and attribution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4707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err="1"/>
              <a:t>BCoN</a:t>
            </a:r>
            <a:r>
              <a:rPr lang="en-US" dirty="0"/>
              <a:t> Data Integration Workshop, University of Kansas, Feb 13-14, </a:t>
            </a:r>
            <a:r>
              <a:rPr lang="en-US" dirty="0" smtClean="0"/>
              <a:t>2018</a:t>
            </a:r>
          </a:p>
          <a:p>
            <a:endParaRPr lang="en-US" dirty="0"/>
          </a:p>
          <a:p>
            <a:r>
              <a:rPr lang="en-US" dirty="0" smtClean="0"/>
              <a:t>Reed Beaman</a:t>
            </a:r>
          </a:p>
          <a:p>
            <a:r>
              <a:rPr lang="en-US" dirty="0" smtClean="0"/>
              <a:t>Program Director</a:t>
            </a:r>
          </a:p>
          <a:p>
            <a:r>
              <a:rPr lang="en-US" dirty="0" smtClean="0"/>
              <a:t>Division of Biological Infrastructure</a:t>
            </a:r>
          </a:p>
          <a:p>
            <a:r>
              <a:rPr lang="en-US" dirty="0" smtClean="0"/>
              <a:t>Directorate for Biological Sciences</a:t>
            </a:r>
          </a:p>
          <a:p>
            <a:r>
              <a:rPr lang="en-US" dirty="0" smtClean="0"/>
              <a:t>National Science Foundation</a:t>
            </a:r>
          </a:p>
        </p:txBody>
      </p:sp>
    </p:spTree>
    <p:extLst>
      <p:ext uri="{BB962C8B-B14F-4D97-AF65-F5344CB8AC3E}">
        <p14:creationId xmlns:p14="http://schemas.microsoft.com/office/powerpoint/2010/main" val="62527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Questions (for </a:t>
            </a:r>
            <a:r>
              <a:rPr lang="en-US" dirty="0" err="1" smtClean="0"/>
              <a:t>RoL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can computational modeling and informatics methods enable </a:t>
            </a:r>
            <a:r>
              <a:rPr lang="en-US" dirty="0" smtClean="0"/>
              <a:t>data integration </a:t>
            </a:r>
            <a:r>
              <a:rPr lang="en-US" dirty="0"/>
              <a:t>for the purpose of analysis and prediction of complex living </a:t>
            </a:r>
            <a:r>
              <a:rPr lang="en-US" dirty="0" smtClean="0"/>
              <a:t>systems?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Variation in traits expressed by organisms is a feature of all life; what are </a:t>
            </a:r>
            <a:r>
              <a:rPr lang="en-US" dirty="0" smtClean="0"/>
              <a:t>the genetic</a:t>
            </a:r>
            <a:r>
              <a:rPr lang="en-US" dirty="0"/>
              <a:t>, epigenetic and environmental factors that explain its magnitude </a:t>
            </a:r>
            <a:r>
              <a:rPr lang="en-US" dirty="0" smtClean="0"/>
              <a:t>and occurrence?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predict the behavior of living systems, from single molecules to </a:t>
            </a:r>
            <a:r>
              <a:rPr lang="en-US" dirty="0" smtClean="0"/>
              <a:t>whole cells</a:t>
            </a:r>
            <a:r>
              <a:rPr lang="en-US" dirty="0"/>
              <a:t>, whole organisms, and whole ecosystems? To what degree do </a:t>
            </a:r>
            <a:r>
              <a:rPr lang="en-US" dirty="0" smtClean="0"/>
              <a:t>group interactions </a:t>
            </a:r>
            <a:r>
              <a:rPr lang="en-US" dirty="0"/>
              <a:t>and behavior affect phenotypic expression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what degree is an organism’s phenome a result of the microorganisms </a:t>
            </a:r>
            <a:r>
              <a:rPr lang="en-US" dirty="0" smtClean="0"/>
              <a:t>that live </a:t>
            </a:r>
            <a:r>
              <a:rPr lang="en-US" dirty="0"/>
              <a:t>in symbiosis with it? To what degree is the production of a phenotype </a:t>
            </a:r>
            <a:r>
              <a:rPr lang="en-US" dirty="0" smtClean="0"/>
              <a:t>a joint </a:t>
            </a:r>
            <a:r>
              <a:rPr lang="en-US" dirty="0"/>
              <a:t>effort’ among genomes of different organisms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we synthesize cells and organisms based on knowledge of genome </a:t>
            </a:r>
            <a:r>
              <a:rPr lang="en-US" dirty="0" smtClean="0"/>
              <a:t>sequence and </a:t>
            </a:r>
            <a:r>
              <a:rPr lang="en-US" dirty="0"/>
              <a:t>physical features of other basic molecules?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2013" y="6117120"/>
            <a:ext cx="860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www.sciencemag.org</a:t>
            </a:r>
            <a:r>
              <a:rPr lang="en-US" dirty="0" smtClean="0"/>
              <a:t>/sites/default/files/documents/Big%20Ideas%20compiled.pdf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2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6" y="393895"/>
            <a:ext cx="10931972" cy="6176963"/>
          </a:xfrm>
        </p:spPr>
      </p:pic>
    </p:spTree>
    <p:extLst>
      <p:ext uri="{BB962C8B-B14F-4D97-AF65-F5344CB8AC3E}">
        <p14:creationId xmlns:p14="http://schemas.microsoft.com/office/powerpoint/2010/main" val="10140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Cyberinfrastructure for Sustained Scientific Innovation (CSSI) </a:t>
            </a:r>
            <a:r>
              <a:rPr lang="en-US" b="1" dirty="0" smtClean="0"/>
              <a:t>- CISE/Cross-cutting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cap="all" dirty="0"/>
          </a:p>
          <a:p>
            <a:r>
              <a:rPr lang="en-US" dirty="0" smtClean="0"/>
              <a:t>Combines DIBBS and SSI</a:t>
            </a:r>
          </a:p>
          <a:p>
            <a:endParaRPr lang="en-US" dirty="0"/>
          </a:p>
          <a:p>
            <a:r>
              <a:rPr lang="en-US" b="1" dirty="0"/>
              <a:t>Planning Grants for Community Cyberinfrastructure </a:t>
            </a:r>
            <a:r>
              <a:rPr lang="en-US" dirty="0"/>
              <a:t>(either </a:t>
            </a:r>
            <a:r>
              <a:rPr lang="en-US" i="1" dirty="0"/>
              <a:t>Community Data Cyberinfrastructure Planning Grants </a:t>
            </a:r>
            <a:r>
              <a:rPr lang="en-US" dirty="0"/>
              <a:t>or</a:t>
            </a:r>
            <a:r>
              <a:rPr lang="en-US" i="1" dirty="0"/>
              <a:t> Community Software Cyberinfrastructure Planning Grants</a:t>
            </a:r>
            <a:r>
              <a:rPr lang="en-US" dirty="0"/>
              <a:t>):</a:t>
            </a:r>
            <a:r>
              <a:rPr lang="en-US" b="1" dirty="0"/>
              <a:t> </a:t>
            </a:r>
            <a:r>
              <a:rPr lang="en-US" dirty="0"/>
              <a:t>Planning awards focus on the establishment of long-term capabilities in cyberinfrastructure, which would serve a research community of substantial size and disciplinary breadth.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8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Division of Biological Infrastructure: Programs supporting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CSBR – Collections in Support of Biological Research</a:t>
            </a:r>
          </a:p>
          <a:p>
            <a:pPr lvl="1"/>
            <a:r>
              <a:rPr lang="en-US" dirty="0" smtClean="0"/>
              <a:t>Natural History</a:t>
            </a:r>
          </a:p>
          <a:p>
            <a:pPr lvl="1"/>
            <a:r>
              <a:rPr lang="en-US" dirty="0" smtClean="0"/>
              <a:t>Living Stocks</a:t>
            </a:r>
          </a:p>
          <a:p>
            <a:pPr lvl="1"/>
            <a:r>
              <a:rPr lang="en-US" dirty="0" smtClean="0"/>
              <a:t>Transfer of Ownership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ADBC – Advancing Digitization of Biodiversity Collections </a:t>
            </a:r>
          </a:p>
          <a:p>
            <a:pPr lvl="1"/>
            <a:r>
              <a:rPr lang="en-US" dirty="0" smtClean="0"/>
              <a:t>TCNs – Thematic Collections  Networks</a:t>
            </a:r>
          </a:p>
          <a:p>
            <a:pPr lvl="1"/>
            <a:r>
              <a:rPr lang="en-US" dirty="0" smtClean="0"/>
              <a:t>PENs – Partners to Existing Networks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1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relevant </a:t>
            </a:r>
            <a:r>
              <a:rPr lang="en-US" dirty="0" smtClean="0"/>
              <a:t>programs</a:t>
            </a:r>
            <a:r>
              <a:rPr lang="en-US" dirty="0" smtClean="0"/>
              <a:t>, initiatives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Advances in Biological Informatics</a:t>
            </a:r>
          </a:p>
          <a:p>
            <a:pPr lvl="1"/>
            <a:r>
              <a:rPr lang="en-US" dirty="0" smtClean="0"/>
              <a:t>Innovation, Development, and Sustaining Tracks</a:t>
            </a:r>
          </a:p>
          <a:p>
            <a:pPr lvl="1"/>
            <a:r>
              <a:rPr lang="en-US" dirty="0" smtClean="0"/>
              <a:t>Research Coordination Network (RCN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CAREER</a:t>
            </a:r>
            <a:endParaRPr lang="en-US" dirty="0" smtClean="0"/>
          </a:p>
          <a:p>
            <a:r>
              <a:rPr lang="en-US" dirty="0" smtClean="0"/>
              <a:t>REU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Postdoctoral Research Fellowships in Biology (PRFB)</a:t>
            </a:r>
          </a:p>
          <a:p>
            <a:pPr lvl="1"/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Broadening Participation</a:t>
            </a:r>
            <a:endParaRPr lang="en-US" dirty="0" smtClean="0"/>
          </a:p>
          <a:p>
            <a:r>
              <a:rPr lang="en-US" dirty="0" smtClean="0"/>
              <a:t>Undergraduate Biology Education (UBE)</a:t>
            </a:r>
          </a:p>
          <a:p>
            <a:pPr lvl="1"/>
            <a:r>
              <a:rPr lang="en-US" dirty="0" smtClean="0"/>
              <a:t>Curriculum dev,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NEON, </a:t>
            </a:r>
            <a:r>
              <a:rPr lang="en-US" dirty="0" err="1" smtClean="0"/>
              <a:t>Macrosystems</a:t>
            </a:r>
            <a:r>
              <a:rPr lang="en-US" dirty="0" smtClean="0"/>
              <a:t>, Edge, Dimensions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198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deadlines for core programs, including CSBR, ABI – existing solicitations archived</a:t>
            </a:r>
          </a:p>
          <a:p>
            <a:endParaRPr lang="en-US" dirty="0"/>
          </a:p>
          <a:p>
            <a:r>
              <a:rPr lang="en-US" dirty="0"/>
              <a:t>Look for new programs/solicitations in DBI.  </a:t>
            </a:r>
          </a:p>
          <a:p>
            <a:endParaRPr lang="en-US" dirty="0" smtClean="0"/>
          </a:p>
          <a:p>
            <a:r>
              <a:rPr lang="en-US" dirty="0" smtClean="0"/>
              <a:t>ADBC keeps annual deadline</a:t>
            </a:r>
          </a:p>
          <a:p>
            <a:pPr lvl="1"/>
            <a:r>
              <a:rPr lang="en-US" dirty="0" smtClean="0"/>
              <a:t>nearing a 10 year run</a:t>
            </a:r>
          </a:p>
          <a:p>
            <a:pPr lvl="1"/>
            <a:r>
              <a:rPr lang="en-US" dirty="0" smtClean="0"/>
              <a:t>What follows?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515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 </a:t>
            </a:r>
            <a:r>
              <a:rPr lang="en-US" dirty="0"/>
              <a:t>relevance to </a:t>
            </a:r>
            <a:r>
              <a:rPr lang="en-US" dirty="0" smtClean="0"/>
              <a:t>NSF-BIO </a:t>
            </a:r>
            <a:r>
              <a:rPr lang="en-US" dirty="0"/>
              <a:t>funded </a:t>
            </a:r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New types of collections</a:t>
            </a:r>
          </a:p>
          <a:p>
            <a:pPr lvl="1"/>
            <a:r>
              <a:rPr lang="en-US" dirty="0" smtClean="0"/>
              <a:t>From field to data stream</a:t>
            </a:r>
          </a:p>
          <a:p>
            <a:pPr lvl="1"/>
            <a:r>
              <a:rPr lang="en-US" dirty="0" smtClean="0"/>
              <a:t>Rules of life</a:t>
            </a:r>
          </a:p>
          <a:p>
            <a:endParaRPr lang="en-US" dirty="0" smtClean="0"/>
          </a:p>
          <a:p>
            <a:r>
              <a:rPr lang="en-US" dirty="0" smtClean="0"/>
              <a:t>Building capacity</a:t>
            </a:r>
          </a:p>
          <a:p>
            <a:pPr lvl="1"/>
            <a:r>
              <a:rPr lang="en-US" dirty="0" smtClean="0"/>
              <a:t>Improving, securing, and making collections more accessible</a:t>
            </a:r>
          </a:p>
          <a:p>
            <a:pPr lvl="1"/>
            <a:r>
              <a:rPr lang="en-US" dirty="0" smtClean="0"/>
              <a:t>Orphaned </a:t>
            </a:r>
            <a:r>
              <a:rPr lang="en-US" dirty="0"/>
              <a:t>collections, project collections, and the </a:t>
            </a:r>
            <a:r>
              <a:rPr lang="en-US" dirty="0" smtClean="0"/>
              <a:t>backlog created by successful research</a:t>
            </a:r>
            <a:endParaRPr lang="en-US" dirty="0"/>
          </a:p>
          <a:p>
            <a:pPr lvl="1"/>
            <a:r>
              <a:rPr lang="en-US" dirty="0"/>
              <a:t>Use and benefit beyond the collections community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2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investments </a:t>
            </a:r>
            <a:r>
              <a:rPr lang="en-US" dirty="0"/>
              <a:t>by </a:t>
            </a:r>
            <a:r>
              <a:rPr lang="en-US" dirty="0" smtClean="0"/>
              <a:t>NSF and </a:t>
            </a:r>
            <a:r>
              <a:rPr lang="en-US" dirty="0"/>
              <a:t>other U.S. </a:t>
            </a:r>
            <a:r>
              <a:rPr lang="en-US" dirty="0" smtClean="0"/>
              <a:t>agencies led to integrated </a:t>
            </a:r>
            <a:r>
              <a:rPr lang="en-US" dirty="0"/>
              <a:t>common standards </a:t>
            </a:r>
            <a:r>
              <a:rPr lang="en-US" dirty="0" smtClean="0"/>
              <a:t> and practices that </a:t>
            </a:r>
            <a:r>
              <a:rPr lang="en-US" dirty="0"/>
              <a:t>support increased </a:t>
            </a:r>
            <a:r>
              <a:rPr lang="en-US" dirty="0" smtClean="0"/>
              <a:t>accessibility?</a:t>
            </a:r>
          </a:p>
          <a:p>
            <a:pPr lvl="0"/>
            <a:r>
              <a:rPr lang="en-US" dirty="0" smtClean="0"/>
              <a:t>What future innovation in biological </a:t>
            </a:r>
            <a:r>
              <a:rPr lang="en-US" dirty="0"/>
              <a:t>collections </a:t>
            </a:r>
            <a:r>
              <a:rPr lang="en-US" dirty="0" smtClean="0"/>
              <a:t>will advance </a:t>
            </a:r>
            <a:r>
              <a:rPr lang="en-US" dirty="0"/>
              <a:t>research over the next </a:t>
            </a:r>
            <a:r>
              <a:rPr lang="en-US" dirty="0" smtClean="0"/>
              <a:t>decade?</a:t>
            </a:r>
          </a:p>
          <a:p>
            <a:pPr lvl="0"/>
            <a:r>
              <a:rPr lang="en-US" dirty="0"/>
              <a:t>W</a:t>
            </a:r>
            <a:r>
              <a:rPr lang="en-US" dirty="0" smtClean="0"/>
              <a:t>hat strategies will facilitate </a:t>
            </a:r>
            <a:r>
              <a:rPr lang="en-US" dirty="0"/>
              <a:t>the use of </a:t>
            </a:r>
            <a:r>
              <a:rPr lang="en-US" dirty="0" smtClean="0"/>
              <a:t>collections in research and education?</a:t>
            </a:r>
          </a:p>
          <a:p>
            <a:pPr lvl="0"/>
            <a:r>
              <a:rPr lang="en-US" dirty="0" smtClean="0"/>
              <a:t>What new </a:t>
            </a:r>
            <a:r>
              <a:rPr lang="en-US" dirty="0"/>
              <a:t>avenues of inquiry </a:t>
            </a:r>
            <a:r>
              <a:rPr lang="en-US" dirty="0" smtClean="0"/>
              <a:t>address </a:t>
            </a:r>
            <a:r>
              <a:rPr lang="en-US" dirty="0"/>
              <a:t>issues of broad societal </a:t>
            </a:r>
            <a:r>
              <a:rPr lang="en-US" dirty="0" smtClean="0"/>
              <a:t>importance, e.g.,  </a:t>
            </a:r>
            <a:r>
              <a:rPr lang="en-US" dirty="0"/>
              <a:t>global environmental change, food security, conservation, and the </a:t>
            </a:r>
            <a:r>
              <a:rPr lang="en-US" dirty="0" smtClean="0"/>
              <a:t>bio-economy</a:t>
            </a:r>
            <a:r>
              <a:rPr lang="en-US" dirty="0"/>
              <a:t>?</a:t>
            </a:r>
            <a:endParaRPr lang="en-US" dirty="0"/>
          </a:p>
          <a:p>
            <a:pPr lvl="0"/>
            <a:r>
              <a:rPr lang="en-US" dirty="0" smtClean="0"/>
              <a:t>What will </a:t>
            </a:r>
            <a:r>
              <a:rPr lang="en-US" dirty="0"/>
              <a:t>enable institutions with biological collections to monitor, assess, and modify the value and impact of their collections </a:t>
            </a:r>
            <a:r>
              <a:rPr lang="en-US" b="1" dirty="0"/>
              <a:t>and</a:t>
            </a:r>
            <a:r>
              <a:rPr lang="en-US" dirty="0"/>
              <a:t> their strategies to facilitate </a:t>
            </a:r>
            <a:r>
              <a:rPr lang="en-US" dirty="0" smtClean="0"/>
              <a:t>novel and continued use? </a:t>
            </a:r>
          </a:p>
        </p:txBody>
      </p:sp>
    </p:spTree>
    <p:extLst>
      <p:ext uri="{BB962C8B-B14F-4D97-AF65-F5344CB8AC3E}">
        <p14:creationId xmlns:p14="http://schemas.microsoft.com/office/powerpoint/2010/main" val="212469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5" y="705990"/>
            <a:ext cx="5083470" cy="28662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51" y="705990"/>
            <a:ext cx="5765800" cy="283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3" y="3844534"/>
            <a:ext cx="5382375" cy="234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03" y="3879341"/>
            <a:ext cx="5681133" cy="24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7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59" y="1216025"/>
            <a:ext cx="9341414" cy="54147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n-US" dirty="0" smtClean="0"/>
              <a:t>NSF Ten Big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0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Rules </a:t>
            </a:r>
            <a:r>
              <a:rPr lang="en-US" dirty="0"/>
              <a:t>of Life: Predicting </a:t>
            </a:r>
            <a:r>
              <a:rPr lang="en-US" dirty="0" smtClean="0"/>
              <a:t>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://oadblog.nsfbio.com/2015/07/01/team_science/</a:t>
            </a:r>
            <a:endParaRPr lang="en-US" dirty="0"/>
          </a:p>
          <a:p>
            <a:pPr lvl="1"/>
            <a:r>
              <a:rPr lang="en-US" dirty="0"/>
              <a:t>National Academies, Division of Behavioral and Social Sciences and Education. The Science of Team Science, Project Scope: </a:t>
            </a:r>
            <a:r>
              <a:rPr lang="en-US" dirty="0">
                <a:hlinkClick r:id="rId3"/>
              </a:rPr>
              <a:t>http://sites.nationalacademies.org/dbasse/bbcss/currentprojects/dbasse_080231</a:t>
            </a:r>
            <a:endParaRPr lang="en-US" dirty="0"/>
          </a:p>
          <a:p>
            <a:pPr lvl="1"/>
            <a:r>
              <a:rPr lang="en-US" dirty="0">
                <a:hlinkClick r:id="rId4" invalidUrl="http://www.sciencemag.org/sites/default/files/documents/Big Ideas compiled.pdf"/>
              </a:rPr>
              <a:t>http://</a:t>
            </a:r>
            <a:r>
              <a:rPr lang="en-US" dirty="0" smtClean="0">
                <a:hlinkClick r:id="rId5" invalidUrl="http://www.sciencemag.org/sites/default/files/documents/Big Ideas compiled.pdf"/>
              </a:rPr>
              <a:t>www.sciencemag.org/sites/default/files/documents/Big%20Ideas%20compiled.pdf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”The </a:t>
            </a:r>
            <a:r>
              <a:rPr lang="en-US" dirty="0"/>
              <a:t>universally recognized biggest gap in our biological knowledge is our inability </a:t>
            </a:r>
            <a:r>
              <a:rPr lang="en-US" dirty="0" smtClean="0"/>
              <a:t>to predict </a:t>
            </a:r>
            <a:r>
              <a:rPr lang="en-US" dirty="0"/>
              <a:t>the phenotype of a cell or organism from what we know about the genome </a:t>
            </a:r>
            <a:r>
              <a:rPr lang="en-US" dirty="0" smtClean="0"/>
              <a:t>and environment</a:t>
            </a:r>
            <a:r>
              <a:rPr lang="en-US" dirty="0"/>
              <a:t>. The traits of an organism are emergent properties of multiple types </a:t>
            </a:r>
            <a:r>
              <a:rPr lang="en-US" dirty="0" smtClean="0"/>
              <a:t>of information </a:t>
            </a:r>
            <a:r>
              <a:rPr lang="en-US" dirty="0"/>
              <a:t>processed across multiple scales, e.g., biophysical, genomic, </a:t>
            </a:r>
            <a:r>
              <a:rPr lang="en-US" dirty="0" smtClean="0"/>
              <a:t>evolutionary, ecological</a:t>
            </a:r>
            <a:r>
              <a:rPr lang="en-US" dirty="0"/>
              <a:t>, environmental, time. It is an enormous challenge to unravel because of </a:t>
            </a:r>
            <a:r>
              <a:rPr lang="en-US" dirty="0" smtClean="0"/>
              <a:t>the complexity </a:t>
            </a:r>
            <a:r>
              <a:rPr lang="en-US" dirty="0"/>
              <a:t>of information and nonlinear processes involved; we simply do </a:t>
            </a:r>
            <a:r>
              <a:rPr lang="en-US" dirty="0" smtClean="0"/>
              <a:t>not understand </a:t>
            </a:r>
            <a:r>
              <a:rPr lang="en-US" dirty="0"/>
              <a:t>the rules that govern phenotypic emergence at this scale. </a:t>
            </a:r>
            <a:r>
              <a:rPr lang="en-US" dirty="0" smtClean="0"/>
              <a:t>Unpacking phenotypic </a:t>
            </a:r>
            <a:r>
              <a:rPr lang="en-US" dirty="0"/>
              <a:t>complexity will require convergence of research across biology, </a:t>
            </a:r>
            <a:r>
              <a:rPr lang="en-US" dirty="0" smtClean="0"/>
              <a:t>computer science</a:t>
            </a:r>
            <a:r>
              <a:rPr lang="en-US" dirty="0"/>
              <a:t>, mathematics, the physical sciences, behavioral sciences and engineering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9787" y="5853797"/>
            <a:ext cx="748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www.sciencemag.org</a:t>
            </a:r>
            <a:r>
              <a:rPr lang="en-US" dirty="0" smtClean="0"/>
              <a:t>/sites/default/files/documents/Big%20Ideas%20compiled.pdf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541</Words>
  <Application>Microsoft Macintosh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Collections support through NSF as it applies to data integration and attribution</vt:lpstr>
      <vt:lpstr>NSF Division of Biological Infrastructure: Programs supporting collections</vt:lpstr>
      <vt:lpstr>Some relevant programs, initiatives</vt:lpstr>
      <vt:lpstr>What’s coming up?</vt:lpstr>
      <vt:lpstr>Demonstrate relevance to NSF-BIO funded research </vt:lpstr>
      <vt:lpstr>Questions</vt:lpstr>
      <vt:lpstr>PowerPoint Presentation</vt:lpstr>
      <vt:lpstr>NSF Ten Big Ideas</vt:lpstr>
      <vt:lpstr>Understanding the Rules of Life: Predicting Phenotype</vt:lpstr>
      <vt:lpstr>Key Questions (for RoL)</vt:lpstr>
      <vt:lpstr>PowerPoint Presentation</vt:lpstr>
      <vt:lpstr>Cyberinfrastructure for Sustained Scientific Innovation (CSSI) - CISE/Cross-cutting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Beaman, Reed S</dc:creator>
  <cp:lastModifiedBy>Beaman, Reed S</cp:lastModifiedBy>
  <cp:revision>32</cp:revision>
  <dcterms:created xsi:type="dcterms:W3CDTF">2017-12-12T14:14:02Z</dcterms:created>
  <dcterms:modified xsi:type="dcterms:W3CDTF">2018-02-13T20:37:15Z</dcterms:modified>
</cp:coreProperties>
</file>