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jpe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345" r:id="rId3"/>
    <p:sldId id="348" r:id="rId4"/>
    <p:sldId id="352" r:id="rId5"/>
    <p:sldId id="350" r:id="rId6"/>
    <p:sldId id="353" r:id="rId7"/>
    <p:sldId id="351" r:id="rId8"/>
    <p:sldId id="349" r:id="rId9"/>
    <p:sldId id="354" r:id="rId10"/>
    <p:sldId id="356" r:id="rId11"/>
    <p:sldId id="357" r:id="rId12"/>
    <p:sldId id="358" r:id="rId13"/>
    <p:sldId id="346" r:id="rId14"/>
    <p:sldId id="360" r:id="rId15"/>
    <p:sldId id="361" r:id="rId16"/>
    <p:sldId id="362" r:id="rId17"/>
    <p:sldId id="363" r:id="rId18"/>
    <p:sldId id="364" r:id="rId19"/>
    <p:sldId id="366" r:id="rId20"/>
    <p:sldId id="367" r:id="rId21"/>
    <p:sldId id="368" r:id="rId22"/>
    <p:sldId id="365" r:id="rId23"/>
    <p:sldId id="359" r:id="rId2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FF"/>
    <a:srgbClr val="FF8000"/>
    <a:srgbClr val="800000"/>
    <a:srgbClr val="33CCCC"/>
    <a:srgbClr val="00CC66"/>
    <a:srgbClr val="66FF33"/>
    <a:srgbClr val="009999"/>
    <a:srgbClr val="00CC5C"/>
    <a:srgbClr val="F9CB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68" autoAdjust="0"/>
    <p:restoredTop sz="94660"/>
  </p:normalViewPr>
  <p:slideViewPr>
    <p:cSldViewPr showGuides="1">
      <p:cViewPr>
        <p:scale>
          <a:sx n="70" d="100"/>
          <a:sy n="70" d="100"/>
        </p:scale>
        <p:origin x="-1936" y="-92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19DCFF9-059E-47AD-9A81-4D3466B14C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84437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C5B575-DC95-4508-98CF-E6275A92B4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233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67B55B-F5C2-4563-8B3C-F6DE47C59D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1145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CAEFEE-312B-45DF-9D25-8E9541F128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4868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6891D6-7711-4030-B20B-F3A0905EA5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5099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7D9C59-2F98-4FD3-9B31-1ABEE58312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9514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9A2442-4115-4BFE-B75A-733E215942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5474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25F75F-BB32-4440-9482-DCD7CD888B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9455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85372E-5F9B-48EB-86AE-A6B6913810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5833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D7F999-DC97-4A80-91AD-84AAFB52AE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2164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8127F8-1A4E-4DBC-8F81-AFE31217DC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063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4A296D-C7CE-489A-B85B-B6F72F38E2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6987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25F6A2D-2A19-496C-9042-D42A8CD7709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portal.vertnet.org/" TargetMode="Externa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vertnet.org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mus-nature-ca/museum-tracker" TargetMode="External"/><Relationship Id="rId4" Type="http://schemas.openxmlformats.org/officeDocument/2006/relationships/hyperlink" Target="http://portal.vertnet.org/search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dimensions.ai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612769" y="0"/>
            <a:ext cx="8991600" cy="1981200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</a:rPr>
              <a:t>Portal Statistics:</a:t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>Biting the hand that </a:t>
            </a:r>
            <a:r>
              <a:rPr lang="en-US" sz="3600" dirty="0" smtClean="0">
                <a:solidFill>
                  <a:schemeClr val="tx1"/>
                </a:solidFill>
              </a:rPr>
              <a:t>feeds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052" name="TextBox 3"/>
          <p:cNvSpPr txBox="1">
            <a:spLocks noChangeArrowheads="1"/>
          </p:cNvSpPr>
          <p:nvPr/>
        </p:nvSpPr>
        <p:spPr bwMode="auto">
          <a:xfrm>
            <a:off x="1990278" y="1905000"/>
            <a:ext cx="82114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David </a:t>
            </a:r>
            <a:r>
              <a:rPr lang="en-US" altLang="en-US" sz="1800" dirty="0" smtClean="0"/>
              <a:t>Bloom</a:t>
            </a:r>
            <a:endParaRPr lang="en-US" altLang="en-US" sz="1800" dirty="0"/>
          </a:p>
        </p:txBody>
      </p:sp>
      <p:sp>
        <p:nvSpPr>
          <p:cNvPr id="2053" name="TextBox 4"/>
          <p:cNvSpPr txBox="1">
            <a:spLocks noChangeArrowheads="1"/>
          </p:cNvSpPr>
          <p:nvPr/>
        </p:nvSpPr>
        <p:spPr bwMode="auto">
          <a:xfrm>
            <a:off x="4495800" y="5562600"/>
            <a:ext cx="32812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10287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0287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028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028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028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028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028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028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028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hlinkClick r:id="rId2"/>
              </a:rPr>
              <a:t>http</a:t>
            </a:r>
            <a:r>
              <a:rPr lang="en-US" altLang="en-US" sz="2400" dirty="0">
                <a:hlinkClick r:id="rId2"/>
              </a:rPr>
              <a:t>://vertnet.org</a:t>
            </a:r>
            <a:endParaRPr lang="en-US" altLang="en-US" sz="24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hlinkClick r:id="rId3"/>
              </a:rPr>
              <a:t>http</a:t>
            </a:r>
            <a:r>
              <a:rPr lang="en-US" altLang="en-US" sz="2400" dirty="0">
                <a:hlinkClick r:id="rId3"/>
              </a:rPr>
              <a:t>://portal.vertnet.org</a:t>
            </a:r>
            <a:endParaRPr lang="en-US" alt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196814"/>
            <a:ext cx="3657600" cy="1490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152400"/>
            <a:ext cx="1219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smtClean="0"/>
              <a:t>But, are statistics useful?</a:t>
            </a:r>
            <a:endParaRPr lang="en-US" sz="4000" b="1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934200" y="1600201"/>
            <a:ext cx="4648200" cy="4525963"/>
          </a:xfrm>
        </p:spPr>
        <p:txBody>
          <a:bodyPr/>
          <a:lstStyle/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i="1" dirty="0" smtClean="0"/>
              <a:t>Maybe</a:t>
            </a:r>
            <a:r>
              <a:rPr lang="is-IS" sz="4400" dirty="0" smtClean="0"/>
              <a:t>….</a:t>
            </a:r>
            <a:endParaRPr lang="en-US" sz="4400" dirty="0"/>
          </a:p>
        </p:txBody>
      </p:sp>
      <p:pic>
        <p:nvPicPr>
          <p:cNvPr id="2" name="Picture 1" descr="Mayb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524000"/>
            <a:ext cx="508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481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152400"/>
            <a:ext cx="1219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smtClean="0"/>
              <a:t>But, are statistics useful?</a:t>
            </a:r>
            <a:endParaRPr lang="en-US" sz="4000" b="1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934200" y="1600201"/>
            <a:ext cx="4648200" cy="4525963"/>
          </a:xfrm>
        </p:spPr>
        <p:txBody>
          <a:bodyPr/>
          <a:lstStyle/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 smtClean="0"/>
              <a:t> </a:t>
            </a:r>
            <a:endParaRPr lang="en-US" sz="4400" dirty="0"/>
          </a:p>
          <a:p>
            <a:pPr marL="0" indent="0" algn="ctr">
              <a:buNone/>
            </a:pPr>
            <a:r>
              <a:rPr lang="en-US" sz="4400" i="1" dirty="0" smtClean="0"/>
              <a:t>Probably</a:t>
            </a:r>
            <a:r>
              <a:rPr lang="is-IS" sz="4400" dirty="0" smtClean="0"/>
              <a:t>….</a:t>
            </a:r>
            <a:endParaRPr lang="en-US" sz="4400" dirty="0" smtClean="0"/>
          </a:p>
          <a:p>
            <a:pPr marL="0" indent="0" algn="ctr">
              <a:buNone/>
            </a:pPr>
            <a:endParaRPr lang="en-US" sz="4400" dirty="0" smtClean="0"/>
          </a:p>
        </p:txBody>
      </p:sp>
      <p:pic>
        <p:nvPicPr>
          <p:cNvPr id="2" name="Picture 1" descr="Probabl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71601"/>
            <a:ext cx="5826564" cy="443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733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152400"/>
            <a:ext cx="1219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smtClean="0"/>
              <a:t>But, are statistics useful?</a:t>
            </a:r>
            <a:endParaRPr lang="en-US" sz="4000" b="1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934200" y="1600201"/>
            <a:ext cx="4648200" cy="4525963"/>
          </a:xfrm>
        </p:spPr>
        <p:txBody>
          <a:bodyPr/>
          <a:lstStyle/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 smtClean="0"/>
              <a:t> </a:t>
            </a:r>
            <a:endParaRPr lang="en-US" sz="4400" dirty="0"/>
          </a:p>
          <a:p>
            <a:pPr marL="0" indent="0" algn="ctr">
              <a:buNone/>
            </a:pPr>
            <a:r>
              <a:rPr lang="en-US" sz="4400" dirty="0" smtClean="0"/>
              <a:t> </a:t>
            </a:r>
            <a:endParaRPr lang="en-US" sz="4400" dirty="0" smtClean="0"/>
          </a:p>
          <a:p>
            <a:pPr marL="0" indent="0" algn="ctr">
              <a:buNone/>
            </a:pPr>
            <a:r>
              <a:rPr lang="en-US" sz="4400" dirty="0" smtClean="0"/>
              <a:t>Yes!!!</a:t>
            </a:r>
          </a:p>
        </p:txBody>
      </p:sp>
      <p:pic>
        <p:nvPicPr>
          <p:cNvPr id="2" name="Picture 1" descr="Y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524000"/>
            <a:ext cx="65151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733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1"/>
            <a:ext cx="10972800" cy="52578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The community </a:t>
            </a:r>
            <a:r>
              <a:rPr lang="en-US" dirty="0" smtClean="0"/>
              <a:t>has</a:t>
            </a:r>
            <a:r>
              <a:rPr lang="en-US" dirty="0" smtClean="0"/>
              <a:t> asked for them</a:t>
            </a:r>
          </a:p>
          <a:p>
            <a:pPr marL="0" indent="0" algn="ctr">
              <a:buNone/>
            </a:pPr>
            <a:r>
              <a:rPr lang="en-US" dirty="0" smtClean="0"/>
              <a:t>over and over and over and over</a:t>
            </a:r>
            <a:r>
              <a:rPr lang="is-IS" dirty="0" smtClean="0"/>
              <a:t>…</a:t>
            </a:r>
          </a:p>
          <a:p>
            <a:pPr algn="ctr"/>
            <a:endParaRPr lang="is-IS" dirty="0"/>
          </a:p>
          <a:p>
            <a:pPr marL="0" indent="0" algn="ctr">
              <a:buNone/>
            </a:pPr>
            <a:r>
              <a:rPr lang="is-IS" dirty="0" smtClean="0"/>
              <a:t>Data publishers need them.</a:t>
            </a:r>
          </a:p>
          <a:p>
            <a:pPr marL="0" indent="0" algn="ctr">
              <a:buNone/>
            </a:pPr>
            <a:endParaRPr lang="is-IS" dirty="0" smtClean="0"/>
          </a:p>
          <a:p>
            <a:pPr marL="0" indent="0" algn="ctr">
              <a:buNone/>
            </a:pPr>
            <a:r>
              <a:rPr lang="is-IS" dirty="0" smtClean="0"/>
              <a:t>Portals have the numbers.</a:t>
            </a:r>
          </a:p>
          <a:p>
            <a:pPr marL="0" indent="0" algn="ctr">
              <a:buNone/>
            </a:pPr>
            <a:endParaRPr lang="is-IS" dirty="0" smtClean="0"/>
          </a:p>
          <a:p>
            <a:pPr marL="0" indent="0" algn="ctr">
              <a:buNone/>
            </a:pPr>
            <a:r>
              <a:rPr lang="is-IS" dirty="0" smtClean="0"/>
              <a:t>It’s easy.</a:t>
            </a:r>
            <a:endParaRPr lang="en-US" dirty="0"/>
          </a:p>
          <a:p>
            <a:pPr algn="ctr"/>
            <a:endParaRPr lang="en-US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152400"/>
            <a:ext cx="1219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smtClean="0"/>
              <a:t>Why?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4551298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152400"/>
            <a:ext cx="1219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smtClean="0"/>
              <a:t>Why?</a:t>
            </a:r>
            <a:endParaRPr lang="en-US" sz="4000" b="1" dirty="0"/>
          </a:p>
        </p:txBody>
      </p:sp>
      <p:pic>
        <p:nvPicPr>
          <p:cNvPr id="5" name="Picture 4" descr="Han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600" y="990600"/>
            <a:ext cx="4394200" cy="564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305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eOrange_Stitc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152400"/>
            <a:ext cx="1219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smtClean="0"/>
              <a:t>But statistics are not enough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649628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152400"/>
            <a:ext cx="1219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smtClean="0"/>
              <a:t>But statistics are not enough</a:t>
            </a:r>
            <a:endParaRPr lang="en-US" sz="4000" b="1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Statistics don’t show: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Actual use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Influence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Difference-making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628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mensions_Hom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152400"/>
            <a:ext cx="1219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smtClean="0">
                <a:solidFill>
                  <a:srgbClr val="FFFFFF"/>
                </a:solidFill>
              </a:rPr>
              <a:t>We need more</a:t>
            </a:r>
            <a:endParaRPr lang="en-US" sz="4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628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152400"/>
            <a:ext cx="1219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smtClean="0"/>
              <a:t>We need more</a:t>
            </a:r>
            <a:endParaRPr lang="en-US" sz="4000" b="1" dirty="0"/>
          </a:p>
        </p:txBody>
      </p:sp>
      <p:pic>
        <p:nvPicPr>
          <p:cNvPr id="3" name="Picture 2" descr="Dimensions_Result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2192000" cy="580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6281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152400"/>
            <a:ext cx="1219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smtClean="0"/>
              <a:t>We need more</a:t>
            </a:r>
            <a:endParaRPr lang="en-US" sz="4000" b="1" dirty="0"/>
          </a:p>
        </p:txBody>
      </p:sp>
      <p:pic>
        <p:nvPicPr>
          <p:cNvPr id="2" name="Picture 1" descr="Dimensions_Results_KUBI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2192000" cy="5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078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 smtClean="0"/>
              <a:t>Content</a:t>
            </a:r>
            <a:endParaRPr lang="en-US" sz="4400" dirty="0"/>
          </a:p>
          <a:p>
            <a:pPr marL="0" indent="0" algn="ctr">
              <a:buNone/>
            </a:pPr>
            <a:r>
              <a:rPr lang="en-US" sz="4400" dirty="0" smtClean="0"/>
              <a:t>Delivery</a:t>
            </a:r>
          </a:p>
          <a:p>
            <a:pPr marL="0" indent="0" algn="ctr">
              <a:buNone/>
            </a:pPr>
            <a:r>
              <a:rPr lang="en-US" sz="4400" dirty="0" smtClean="0"/>
              <a:t>Access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152400"/>
            <a:ext cx="1219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smtClean="0"/>
              <a:t>Characteristics of Statistics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6516697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152400"/>
            <a:ext cx="1219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smtClean="0"/>
              <a:t>We need more</a:t>
            </a:r>
            <a:endParaRPr lang="en-US" sz="4000" b="1" dirty="0"/>
          </a:p>
        </p:txBody>
      </p:sp>
      <p:pic>
        <p:nvPicPr>
          <p:cNvPr id="3" name="Picture 2" descr="CMN__Shorthouse_Tracker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121920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9649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tHub_Conversation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00" y="0"/>
            <a:ext cx="7062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9388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ww.esf.edu/communications/news/newsimg/2011/07.12.cen.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69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152400"/>
            <a:ext cx="1219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smtClean="0">
                <a:solidFill>
                  <a:srgbClr val="FFFFFF"/>
                </a:solidFill>
              </a:rPr>
              <a:t>It’s on us</a:t>
            </a:r>
            <a:endParaRPr lang="en-US" sz="4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3543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Useful Links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Dimensions - </a:t>
            </a:r>
            <a:r>
              <a:rPr lang="en-US" dirty="0">
                <a:hlinkClick r:id="rId2"/>
              </a:rPr>
              <a:t>https://www.dimensions.ai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err="1" smtClean="0"/>
              <a:t>Shorthouse</a:t>
            </a:r>
            <a:r>
              <a:rPr lang="en-US" dirty="0" smtClean="0"/>
              <a:t>/</a:t>
            </a:r>
            <a:r>
              <a:rPr lang="en-US" dirty="0" smtClean="0"/>
              <a:t>CMN </a:t>
            </a:r>
            <a:r>
              <a:rPr lang="en-US" dirty="0" err="1" smtClean="0"/>
              <a:t>GitHub</a:t>
            </a:r>
            <a:r>
              <a:rPr lang="en-US" dirty="0"/>
              <a:t> - </a:t>
            </a:r>
            <a:r>
              <a:rPr lang="en-US" dirty="0">
                <a:hlinkClick r:id="rId3"/>
              </a:rPr>
              <a:t>https://github.com/mus-nature-ca/museum-</a:t>
            </a:r>
            <a:r>
              <a:rPr lang="en-US" dirty="0" smtClean="0">
                <a:hlinkClick r:id="rId3"/>
              </a:rPr>
              <a:t>tracker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VN </a:t>
            </a:r>
            <a:r>
              <a:rPr lang="en-US" dirty="0"/>
              <a:t>portal - </a:t>
            </a:r>
            <a:r>
              <a:rPr lang="en-US" dirty="0">
                <a:hlinkClick r:id="rId4"/>
              </a:rPr>
              <a:t>http://portal.vertnet.org/</a:t>
            </a:r>
            <a:r>
              <a:rPr lang="en-US" dirty="0" smtClean="0">
                <a:hlinkClick r:id="rId4"/>
              </a:rPr>
              <a:t>search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err="1" smtClean="0"/>
              <a:t>dbloom@vertnet.org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936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err="1" smtClean="0"/>
              <a:t>VertNet</a:t>
            </a:r>
            <a:r>
              <a:rPr lang="en-US" dirty="0" smtClean="0"/>
              <a:t> provides statistics requested by the community.</a:t>
            </a:r>
          </a:p>
          <a:p>
            <a:pPr marL="457200" lvl="1" indent="0" algn="ctr">
              <a:buNone/>
            </a:pPr>
            <a:endParaRPr lang="en-US" dirty="0" smtClean="0"/>
          </a:p>
          <a:p>
            <a:pPr marL="57150" indent="0" algn="ctr">
              <a:buNone/>
            </a:pPr>
            <a:r>
              <a:rPr lang="en-US" dirty="0" smtClean="0"/>
              <a:t>Community-wide surveys</a:t>
            </a:r>
          </a:p>
          <a:p>
            <a:pPr marL="57150" indent="0" algn="ctr">
              <a:buNone/>
            </a:pPr>
            <a:r>
              <a:rPr lang="en-US" dirty="0" smtClean="0"/>
              <a:t>Direct requests by collections</a:t>
            </a:r>
          </a:p>
          <a:p>
            <a:pPr marL="57150" indent="0" algn="ctr">
              <a:buNone/>
            </a:pPr>
            <a:r>
              <a:rPr lang="en-US" dirty="0" smtClean="0"/>
              <a:t>Regular feedback</a:t>
            </a:r>
            <a:endParaRPr lang="en-US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152400"/>
            <a:ext cx="1219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smtClean="0"/>
              <a:t>Content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744910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elivery-Boxes-Feat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8" y="990600"/>
            <a:ext cx="6179458" cy="588965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4600" y="1752600"/>
            <a:ext cx="5867400" cy="3962399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VertNet</a:t>
            </a:r>
            <a:r>
              <a:rPr lang="en-US" dirty="0" smtClean="0"/>
              <a:t> provides: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High-level view via portal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Detailed text document via </a:t>
            </a:r>
            <a:r>
              <a:rPr lang="en-US" dirty="0" err="1" smtClean="0"/>
              <a:t>GitHub</a:t>
            </a:r>
            <a:endParaRPr lang="en-US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152400"/>
            <a:ext cx="1219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smtClean="0"/>
              <a:t>Delivery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883129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ats_Graphic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218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ats_Tex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0"/>
            <a:ext cx="4899826" cy="6858000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953000" y="228600"/>
            <a:ext cx="7239000" cy="662939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Text document in </a:t>
            </a:r>
            <a:r>
              <a:rPr lang="en-US" dirty="0" err="1" smtClean="0"/>
              <a:t>GitHub</a:t>
            </a:r>
            <a:r>
              <a:rPr lang="en-US" dirty="0" smtClean="0"/>
              <a:t>:</a:t>
            </a:r>
          </a:p>
          <a:p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/>
              <a:t> Those 5 stats, plus:</a:t>
            </a:r>
          </a:p>
          <a:p>
            <a:r>
              <a:rPr lang="en-US" sz="2400" dirty="0" smtClean="0"/>
              <a:t>Institution </a:t>
            </a:r>
            <a:r>
              <a:rPr lang="en-US" sz="2400" dirty="0"/>
              <a:t>name</a:t>
            </a:r>
          </a:p>
          <a:p>
            <a:r>
              <a:rPr lang="en-US" sz="2400" dirty="0"/>
              <a:t>Time period</a:t>
            </a:r>
          </a:p>
          <a:p>
            <a:r>
              <a:rPr lang="en-US" sz="2400" dirty="0" smtClean="0"/>
              <a:t>List </a:t>
            </a:r>
            <a:r>
              <a:rPr lang="en-US" sz="2400" dirty="0"/>
              <a:t>of queries that retrieved data from the resource</a:t>
            </a:r>
          </a:p>
          <a:p>
            <a:r>
              <a:rPr lang="en-US" sz="2400" dirty="0"/>
              <a:t>Number of download events that retrieved data from the resource</a:t>
            </a:r>
          </a:p>
          <a:p>
            <a:r>
              <a:rPr lang="en-US" sz="2400" dirty="0"/>
              <a:t>Total number of records downloaded</a:t>
            </a:r>
          </a:p>
          <a:p>
            <a:r>
              <a:rPr lang="en-US" sz="2400" dirty="0"/>
              <a:t>Number of different countries</a:t>
            </a:r>
          </a:p>
          <a:p>
            <a:r>
              <a:rPr lang="en-US" sz="2400" dirty="0"/>
              <a:t>Origin of the queries that retrieved data from the resource</a:t>
            </a:r>
          </a:p>
          <a:p>
            <a:r>
              <a:rPr lang="en-US" sz="2400" dirty="0"/>
              <a:t>Dates of the queries that retrieved data from the </a:t>
            </a:r>
            <a:r>
              <a:rPr lang="en-US" sz="2400" dirty="0" smtClean="0"/>
              <a:t>resource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89391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38200"/>
            <a:ext cx="10972800" cy="586739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Can data publishers find the statistics?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152400"/>
            <a:ext cx="1219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smtClean="0"/>
              <a:t>Access</a:t>
            </a:r>
            <a:endParaRPr lang="en-US" sz="4000" b="1" dirty="0"/>
          </a:p>
        </p:txBody>
      </p:sp>
      <p:pic>
        <p:nvPicPr>
          <p:cNvPr id="2" name="Picture 1" descr="Access_Map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12192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218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ideAndSee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2192000" cy="5943600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152400"/>
            <a:ext cx="1219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smtClean="0"/>
              <a:t>Digital Hide-and-Seek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005291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152400"/>
            <a:ext cx="1219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smtClean="0"/>
              <a:t>Hiding in plain sight</a:t>
            </a:r>
            <a:endParaRPr lang="en-US" sz="4000" b="1" dirty="0"/>
          </a:p>
        </p:txBody>
      </p:sp>
      <p:pic>
        <p:nvPicPr>
          <p:cNvPr id="2" name="Picture 1" descr="Hiding_PlainSight_GoldenRetriev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143000"/>
            <a:ext cx="7315200" cy="5549900"/>
          </a:xfrm>
          <a:prstGeom prst="rect">
            <a:avLst/>
          </a:prstGeom>
          <a:ln>
            <a:solidFill>
              <a:schemeClr val="tx1">
                <a:alpha val="87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1406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27152</TotalTime>
  <Words>277</Words>
  <Application>Microsoft Macintosh PowerPoint</Application>
  <PresentationFormat>Custom</PresentationFormat>
  <Paragraphs>85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Default Design</vt:lpstr>
      <vt:lpstr>Portal Statistics: Biting the hand that feeds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Useful Links</vt:lpstr>
    </vt:vector>
  </TitlesOfParts>
  <Company>MVZ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Reviewer</dc:creator>
  <cp:lastModifiedBy>David Bloom</cp:lastModifiedBy>
  <cp:revision>307</cp:revision>
  <dcterms:created xsi:type="dcterms:W3CDTF">2011-09-22T06:27:30Z</dcterms:created>
  <dcterms:modified xsi:type="dcterms:W3CDTF">2018-02-13T15:47:36Z</dcterms:modified>
</cp:coreProperties>
</file>