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65" r:id="rId2"/>
    <p:sldId id="407" r:id="rId3"/>
    <p:sldId id="408" r:id="rId4"/>
    <p:sldId id="409" r:id="rId5"/>
    <p:sldId id="410" r:id="rId6"/>
    <p:sldId id="413" r:id="rId7"/>
    <p:sldId id="414" r:id="rId8"/>
    <p:sldId id="417" r:id="rId9"/>
    <p:sldId id="418" r:id="rId10"/>
    <p:sldId id="397" r:id="rId11"/>
    <p:sldId id="419" r:id="rId12"/>
    <p:sldId id="42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8" userDrawn="1">
          <p15:clr>
            <a:srgbClr val="A4A3A4"/>
          </p15:clr>
        </p15:guide>
        <p15:guide id="2" pos="34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3660"/>
    <a:srgbClr val="386380"/>
    <a:srgbClr val="745380"/>
    <a:srgbClr val="6D806A"/>
    <a:srgbClr val="FDB002"/>
    <a:srgbClr val="3FE905"/>
    <a:srgbClr val="328127"/>
    <a:srgbClr val="3E9034"/>
    <a:srgbClr val="285519"/>
    <a:srgbClr val="36AD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315" autoAdjust="0"/>
  </p:normalViewPr>
  <p:slideViewPr>
    <p:cSldViewPr snapToGrid="0" snapToObjects="1">
      <p:cViewPr varScale="1">
        <p:scale>
          <a:sx n="85" d="100"/>
          <a:sy n="85" d="100"/>
        </p:scale>
        <p:origin x="101" y="72"/>
      </p:cViewPr>
      <p:guideLst>
        <p:guide orient="horz" pos="728"/>
        <p:guide pos="3493"/>
      </p:guideLst>
    </p:cSldViewPr>
  </p:slideViewPr>
  <p:outlineViewPr>
    <p:cViewPr>
      <p:scale>
        <a:sx n="33" d="100"/>
        <a:sy n="33" d="100"/>
      </p:scale>
      <p:origin x="0" y="-214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304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4CB81-F148-4E6F-89AB-97C4A15FEF43}" type="doc">
      <dgm:prSet loTypeId="urn:microsoft.com/office/officeart/2005/8/layout/gear1" loCatId="process" qsTypeId="urn:microsoft.com/office/officeart/2005/8/quickstyle/simple1" qsCatId="simple" csTypeId="urn:microsoft.com/office/officeart/2005/8/colors/colorful2" csCatId="colorful" phldr="1"/>
      <dgm:spPr/>
    </dgm:pt>
    <dgm:pt modelId="{C2ADF690-E2E4-4EFC-8EDA-060591BA4D34}">
      <dgm:prSet phldrT="[Text]"/>
      <dgm:spPr/>
      <dgm:t>
        <a:bodyPr/>
        <a:lstStyle/>
        <a:p>
          <a:r>
            <a:rPr lang="en-US" dirty="0" smtClean="0"/>
            <a:t>A</a:t>
          </a:r>
          <a:endParaRPr lang="en-US" dirty="0"/>
        </a:p>
      </dgm:t>
    </dgm:pt>
    <dgm:pt modelId="{1204763D-246E-453A-8DFB-FCD422DE4EC8}" type="parTrans" cxnId="{1BE734E8-1D0E-4154-BD20-126A4DA1378C}">
      <dgm:prSet/>
      <dgm:spPr/>
      <dgm:t>
        <a:bodyPr/>
        <a:lstStyle/>
        <a:p>
          <a:endParaRPr lang="en-US"/>
        </a:p>
      </dgm:t>
    </dgm:pt>
    <dgm:pt modelId="{95B00036-35FA-4815-A76A-67B871D40C1D}" type="sibTrans" cxnId="{1BE734E8-1D0E-4154-BD20-126A4DA1378C}">
      <dgm:prSet/>
      <dgm:spPr/>
      <dgm:t>
        <a:bodyPr/>
        <a:lstStyle/>
        <a:p>
          <a:endParaRPr lang="en-US"/>
        </a:p>
      </dgm:t>
    </dgm:pt>
    <dgm:pt modelId="{0A594351-0486-4BC4-AA35-76FFE5F35609}">
      <dgm:prSet phldrT="[Text]"/>
      <dgm:spPr/>
      <dgm:t>
        <a:bodyPr/>
        <a:lstStyle/>
        <a:p>
          <a:r>
            <a:rPr lang="en-US" dirty="0" smtClean="0"/>
            <a:t>C</a:t>
          </a:r>
          <a:endParaRPr lang="en-US" dirty="0"/>
        </a:p>
      </dgm:t>
    </dgm:pt>
    <dgm:pt modelId="{98DD780F-5D19-4809-8119-4ECDF3D273EB}" type="parTrans" cxnId="{FC5FC517-FF8E-4B32-B852-043530DC4909}">
      <dgm:prSet/>
      <dgm:spPr/>
      <dgm:t>
        <a:bodyPr/>
        <a:lstStyle/>
        <a:p>
          <a:endParaRPr lang="en-US"/>
        </a:p>
      </dgm:t>
    </dgm:pt>
    <dgm:pt modelId="{66BEEBD6-AE63-415E-82A6-78E34FFF67EC}" type="sibTrans" cxnId="{FC5FC517-FF8E-4B32-B852-043530DC4909}">
      <dgm:prSet/>
      <dgm:spPr/>
      <dgm:t>
        <a:bodyPr/>
        <a:lstStyle/>
        <a:p>
          <a:endParaRPr lang="en-US"/>
        </a:p>
      </dgm:t>
    </dgm:pt>
    <dgm:pt modelId="{50BDA93A-8AA6-458C-A9CE-225248B40A01}">
      <dgm:prSet phldrT="[Text]"/>
      <dgm:spPr/>
      <dgm:t>
        <a:bodyPr/>
        <a:lstStyle/>
        <a:p>
          <a:r>
            <a:rPr lang="en-US" dirty="0" smtClean="0"/>
            <a:t>B</a:t>
          </a:r>
          <a:endParaRPr lang="en-US" dirty="0"/>
        </a:p>
      </dgm:t>
    </dgm:pt>
    <dgm:pt modelId="{D72DDB6B-66C2-4C63-8D42-7A614E8FC6CD}" type="parTrans" cxnId="{66C4A64F-E90E-4839-8FA1-B5D0B519D604}">
      <dgm:prSet/>
      <dgm:spPr/>
      <dgm:t>
        <a:bodyPr/>
        <a:lstStyle/>
        <a:p>
          <a:endParaRPr lang="en-US"/>
        </a:p>
      </dgm:t>
    </dgm:pt>
    <dgm:pt modelId="{5FC803C9-BA70-41E0-AF29-04DE92581B4A}" type="sibTrans" cxnId="{66C4A64F-E90E-4839-8FA1-B5D0B519D604}">
      <dgm:prSet/>
      <dgm:spPr/>
      <dgm:t>
        <a:bodyPr/>
        <a:lstStyle/>
        <a:p>
          <a:endParaRPr lang="en-US"/>
        </a:p>
      </dgm:t>
    </dgm:pt>
    <dgm:pt modelId="{475E38C1-BD7C-4783-931A-B9988DC344B1}" type="pres">
      <dgm:prSet presAssocID="{0654CB81-F148-4E6F-89AB-97C4A15FEF43}" presName="composite" presStyleCnt="0">
        <dgm:presLayoutVars>
          <dgm:chMax val="3"/>
          <dgm:animLvl val="lvl"/>
          <dgm:resizeHandles val="exact"/>
        </dgm:presLayoutVars>
      </dgm:prSet>
      <dgm:spPr/>
    </dgm:pt>
    <dgm:pt modelId="{49A68109-4E56-4AC7-985C-C18C2F254C08}" type="pres">
      <dgm:prSet presAssocID="{C2ADF690-E2E4-4EFC-8EDA-060591BA4D34}" presName="gear1" presStyleLbl="node1" presStyleIdx="0" presStyleCnt="3">
        <dgm:presLayoutVars>
          <dgm:chMax val="1"/>
          <dgm:bulletEnabled val="1"/>
        </dgm:presLayoutVars>
      </dgm:prSet>
      <dgm:spPr/>
      <dgm:t>
        <a:bodyPr/>
        <a:lstStyle/>
        <a:p>
          <a:endParaRPr lang="en-US"/>
        </a:p>
      </dgm:t>
    </dgm:pt>
    <dgm:pt modelId="{DF43579A-C510-43CE-8732-6617DFE6EEFA}" type="pres">
      <dgm:prSet presAssocID="{C2ADF690-E2E4-4EFC-8EDA-060591BA4D34}" presName="gear1srcNode" presStyleLbl="node1" presStyleIdx="0" presStyleCnt="3"/>
      <dgm:spPr/>
      <dgm:t>
        <a:bodyPr/>
        <a:lstStyle/>
        <a:p>
          <a:endParaRPr lang="en-US"/>
        </a:p>
      </dgm:t>
    </dgm:pt>
    <dgm:pt modelId="{99513C64-A1DD-4F3D-90BA-B63B425911ED}" type="pres">
      <dgm:prSet presAssocID="{C2ADF690-E2E4-4EFC-8EDA-060591BA4D34}" presName="gear1dstNode" presStyleLbl="node1" presStyleIdx="0" presStyleCnt="3"/>
      <dgm:spPr/>
      <dgm:t>
        <a:bodyPr/>
        <a:lstStyle/>
        <a:p>
          <a:endParaRPr lang="en-US"/>
        </a:p>
      </dgm:t>
    </dgm:pt>
    <dgm:pt modelId="{EC726ED5-A01C-4861-AC7F-EFC5CD7D711D}" type="pres">
      <dgm:prSet presAssocID="{50BDA93A-8AA6-458C-A9CE-225248B40A01}" presName="gear2" presStyleLbl="node1" presStyleIdx="1" presStyleCnt="3">
        <dgm:presLayoutVars>
          <dgm:chMax val="1"/>
          <dgm:bulletEnabled val="1"/>
        </dgm:presLayoutVars>
      </dgm:prSet>
      <dgm:spPr/>
      <dgm:t>
        <a:bodyPr/>
        <a:lstStyle/>
        <a:p>
          <a:endParaRPr lang="en-US"/>
        </a:p>
      </dgm:t>
    </dgm:pt>
    <dgm:pt modelId="{9797A4D7-546C-4C11-9832-3D7982B69A39}" type="pres">
      <dgm:prSet presAssocID="{50BDA93A-8AA6-458C-A9CE-225248B40A01}" presName="gear2srcNode" presStyleLbl="node1" presStyleIdx="1" presStyleCnt="3"/>
      <dgm:spPr/>
      <dgm:t>
        <a:bodyPr/>
        <a:lstStyle/>
        <a:p>
          <a:endParaRPr lang="en-US"/>
        </a:p>
      </dgm:t>
    </dgm:pt>
    <dgm:pt modelId="{BF9C0A27-7A86-45EE-BFBE-A7D3884CE538}" type="pres">
      <dgm:prSet presAssocID="{50BDA93A-8AA6-458C-A9CE-225248B40A01}" presName="gear2dstNode" presStyleLbl="node1" presStyleIdx="1" presStyleCnt="3"/>
      <dgm:spPr/>
      <dgm:t>
        <a:bodyPr/>
        <a:lstStyle/>
        <a:p>
          <a:endParaRPr lang="en-US"/>
        </a:p>
      </dgm:t>
    </dgm:pt>
    <dgm:pt modelId="{86CFA888-A6CD-4C08-8438-51058DB7BC38}" type="pres">
      <dgm:prSet presAssocID="{0A594351-0486-4BC4-AA35-76FFE5F35609}" presName="gear3" presStyleLbl="node1" presStyleIdx="2" presStyleCnt="3"/>
      <dgm:spPr/>
      <dgm:t>
        <a:bodyPr/>
        <a:lstStyle/>
        <a:p>
          <a:endParaRPr lang="en-US"/>
        </a:p>
      </dgm:t>
    </dgm:pt>
    <dgm:pt modelId="{96875B64-6B00-411B-84D5-0AE8D054283E}" type="pres">
      <dgm:prSet presAssocID="{0A594351-0486-4BC4-AA35-76FFE5F35609}" presName="gear3tx" presStyleLbl="node1" presStyleIdx="2" presStyleCnt="3">
        <dgm:presLayoutVars>
          <dgm:chMax val="1"/>
          <dgm:bulletEnabled val="1"/>
        </dgm:presLayoutVars>
      </dgm:prSet>
      <dgm:spPr/>
      <dgm:t>
        <a:bodyPr/>
        <a:lstStyle/>
        <a:p>
          <a:endParaRPr lang="en-US"/>
        </a:p>
      </dgm:t>
    </dgm:pt>
    <dgm:pt modelId="{A55B1876-CCC4-4CB8-B238-E2D3DE32B414}" type="pres">
      <dgm:prSet presAssocID="{0A594351-0486-4BC4-AA35-76FFE5F35609}" presName="gear3srcNode" presStyleLbl="node1" presStyleIdx="2" presStyleCnt="3"/>
      <dgm:spPr/>
      <dgm:t>
        <a:bodyPr/>
        <a:lstStyle/>
        <a:p>
          <a:endParaRPr lang="en-US"/>
        </a:p>
      </dgm:t>
    </dgm:pt>
    <dgm:pt modelId="{B9B69CB5-410D-48FF-B2C9-9E63C49753B8}" type="pres">
      <dgm:prSet presAssocID="{0A594351-0486-4BC4-AA35-76FFE5F35609}" presName="gear3dstNode" presStyleLbl="node1" presStyleIdx="2" presStyleCnt="3"/>
      <dgm:spPr/>
      <dgm:t>
        <a:bodyPr/>
        <a:lstStyle/>
        <a:p>
          <a:endParaRPr lang="en-US"/>
        </a:p>
      </dgm:t>
    </dgm:pt>
    <dgm:pt modelId="{7E7D969D-F045-4A0B-B15B-22DC53651D97}" type="pres">
      <dgm:prSet presAssocID="{95B00036-35FA-4815-A76A-67B871D40C1D}" presName="connector1" presStyleLbl="sibTrans2D1" presStyleIdx="0" presStyleCnt="3"/>
      <dgm:spPr/>
      <dgm:t>
        <a:bodyPr/>
        <a:lstStyle/>
        <a:p>
          <a:endParaRPr lang="en-US"/>
        </a:p>
      </dgm:t>
    </dgm:pt>
    <dgm:pt modelId="{566899F5-E927-4377-972F-22F019214404}" type="pres">
      <dgm:prSet presAssocID="{5FC803C9-BA70-41E0-AF29-04DE92581B4A}" presName="connector2" presStyleLbl="sibTrans2D1" presStyleIdx="1" presStyleCnt="3"/>
      <dgm:spPr/>
      <dgm:t>
        <a:bodyPr/>
        <a:lstStyle/>
        <a:p>
          <a:endParaRPr lang="en-US"/>
        </a:p>
      </dgm:t>
    </dgm:pt>
    <dgm:pt modelId="{3403E397-3CE8-4965-835A-4A6863875CFB}" type="pres">
      <dgm:prSet presAssocID="{66BEEBD6-AE63-415E-82A6-78E34FFF67EC}" presName="connector3" presStyleLbl="sibTrans2D1" presStyleIdx="2" presStyleCnt="3"/>
      <dgm:spPr/>
      <dgm:t>
        <a:bodyPr/>
        <a:lstStyle/>
        <a:p>
          <a:endParaRPr lang="en-US"/>
        </a:p>
      </dgm:t>
    </dgm:pt>
  </dgm:ptLst>
  <dgm:cxnLst>
    <dgm:cxn modelId="{22239DEC-3DE8-4F91-94EB-8048BF5D22EA}" type="presOf" srcId="{95B00036-35FA-4815-A76A-67B871D40C1D}" destId="{7E7D969D-F045-4A0B-B15B-22DC53651D97}" srcOrd="0" destOrd="0" presId="urn:microsoft.com/office/officeart/2005/8/layout/gear1"/>
    <dgm:cxn modelId="{F65000C4-0D49-4381-8E27-B61D72A57B9C}" type="presOf" srcId="{0A594351-0486-4BC4-AA35-76FFE5F35609}" destId="{86CFA888-A6CD-4C08-8438-51058DB7BC38}" srcOrd="0" destOrd="0" presId="urn:microsoft.com/office/officeart/2005/8/layout/gear1"/>
    <dgm:cxn modelId="{CED66EA4-B251-4ABD-BB1E-4FD2C072E265}" type="presOf" srcId="{50BDA93A-8AA6-458C-A9CE-225248B40A01}" destId="{BF9C0A27-7A86-45EE-BFBE-A7D3884CE538}" srcOrd="2" destOrd="0" presId="urn:microsoft.com/office/officeart/2005/8/layout/gear1"/>
    <dgm:cxn modelId="{33DCFE07-932D-4DF8-B26C-A579B304710D}" type="presOf" srcId="{5FC803C9-BA70-41E0-AF29-04DE92581B4A}" destId="{566899F5-E927-4377-972F-22F019214404}" srcOrd="0" destOrd="0" presId="urn:microsoft.com/office/officeart/2005/8/layout/gear1"/>
    <dgm:cxn modelId="{FC5FC517-FF8E-4B32-B852-043530DC4909}" srcId="{0654CB81-F148-4E6F-89AB-97C4A15FEF43}" destId="{0A594351-0486-4BC4-AA35-76FFE5F35609}" srcOrd="2" destOrd="0" parTransId="{98DD780F-5D19-4809-8119-4ECDF3D273EB}" sibTransId="{66BEEBD6-AE63-415E-82A6-78E34FFF67EC}"/>
    <dgm:cxn modelId="{F8D60854-AF19-4D20-A5A5-25845F9BD5FE}" type="presOf" srcId="{66BEEBD6-AE63-415E-82A6-78E34FFF67EC}" destId="{3403E397-3CE8-4965-835A-4A6863875CFB}" srcOrd="0" destOrd="0" presId="urn:microsoft.com/office/officeart/2005/8/layout/gear1"/>
    <dgm:cxn modelId="{66C4A64F-E90E-4839-8FA1-B5D0B519D604}" srcId="{0654CB81-F148-4E6F-89AB-97C4A15FEF43}" destId="{50BDA93A-8AA6-458C-A9CE-225248B40A01}" srcOrd="1" destOrd="0" parTransId="{D72DDB6B-66C2-4C63-8D42-7A614E8FC6CD}" sibTransId="{5FC803C9-BA70-41E0-AF29-04DE92581B4A}"/>
    <dgm:cxn modelId="{B9EF52EA-C9EA-4A3B-B0F6-0911C21D5F95}" type="presOf" srcId="{50BDA93A-8AA6-458C-A9CE-225248B40A01}" destId="{9797A4D7-546C-4C11-9832-3D7982B69A39}" srcOrd="1" destOrd="0" presId="urn:microsoft.com/office/officeart/2005/8/layout/gear1"/>
    <dgm:cxn modelId="{1BE734E8-1D0E-4154-BD20-126A4DA1378C}" srcId="{0654CB81-F148-4E6F-89AB-97C4A15FEF43}" destId="{C2ADF690-E2E4-4EFC-8EDA-060591BA4D34}" srcOrd="0" destOrd="0" parTransId="{1204763D-246E-453A-8DFB-FCD422DE4EC8}" sibTransId="{95B00036-35FA-4815-A76A-67B871D40C1D}"/>
    <dgm:cxn modelId="{4FE2692E-75E8-472D-A4CB-FDC32EFB239E}" type="presOf" srcId="{C2ADF690-E2E4-4EFC-8EDA-060591BA4D34}" destId="{DF43579A-C510-43CE-8732-6617DFE6EEFA}" srcOrd="1" destOrd="0" presId="urn:microsoft.com/office/officeart/2005/8/layout/gear1"/>
    <dgm:cxn modelId="{9FCF8707-DF12-454D-9536-6A2AB95C1A50}" type="presOf" srcId="{C2ADF690-E2E4-4EFC-8EDA-060591BA4D34}" destId="{49A68109-4E56-4AC7-985C-C18C2F254C08}" srcOrd="0" destOrd="0" presId="urn:microsoft.com/office/officeart/2005/8/layout/gear1"/>
    <dgm:cxn modelId="{1C8067F3-1550-44ED-8596-0F95F93A98FC}" type="presOf" srcId="{0A594351-0486-4BC4-AA35-76FFE5F35609}" destId="{A55B1876-CCC4-4CB8-B238-E2D3DE32B414}" srcOrd="2" destOrd="0" presId="urn:microsoft.com/office/officeart/2005/8/layout/gear1"/>
    <dgm:cxn modelId="{6E9EC3EC-EFEC-4ADA-87B4-E9905389B15A}" type="presOf" srcId="{C2ADF690-E2E4-4EFC-8EDA-060591BA4D34}" destId="{99513C64-A1DD-4F3D-90BA-B63B425911ED}" srcOrd="2" destOrd="0" presId="urn:microsoft.com/office/officeart/2005/8/layout/gear1"/>
    <dgm:cxn modelId="{F2E97412-2B40-422A-9386-E3A39728DF32}" type="presOf" srcId="{0A594351-0486-4BC4-AA35-76FFE5F35609}" destId="{B9B69CB5-410D-48FF-B2C9-9E63C49753B8}" srcOrd="3" destOrd="0" presId="urn:microsoft.com/office/officeart/2005/8/layout/gear1"/>
    <dgm:cxn modelId="{3BF7AE7C-6C37-4AA8-B8F7-0B497BBD3DBB}" type="presOf" srcId="{50BDA93A-8AA6-458C-A9CE-225248B40A01}" destId="{EC726ED5-A01C-4861-AC7F-EFC5CD7D711D}" srcOrd="0" destOrd="0" presId="urn:microsoft.com/office/officeart/2005/8/layout/gear1"/>
    <dgm:cxn modelId="{E055839E-E1B0-45C0-9C73-3A0E453F33DE}" type="presOf" srcId="{0654CB81-F148-4E6F-89AB-97C4A15FEF43}" destId="{475E38C1-BD7C-4783-931A-B9988DC344B1}" srcOrd="0" destOrd="0" presId="urn:microsoft.com/office/officeart/2005/8/layout/gear1"/>
    <dgm:cxn modelId="{6A00C92D-B4E8-4409-93A9-779050858ECD}" type="presOf" srcId="{0A594351-0486-4BC4-AA35-76FFE5F35609}" destId="{96875B64-6B00-411B-84D5-0AE8D054283E}" srcOrd="1" destOrd="0" presId="urn:microsoft.com/office/officeart/2005/8/layout/gear1"/>
    <dgm:cxn modelId="{F1820563-5CE8-4BF7-AD63-24FADC703CB4}" type="presParOf" srcId="{475E38C1-BD7C-4783-931A-B9988DC344B1}" destId="{49A68109-4E56-4AC7-985C-C18C2F254C08}" srcOrd="0" destOrd="0" presId="urn:microsoft.com/office/officeart/2005/8/layout/gear1"/>
    <dgm:cxn modelId="{803EEC2F-3A7C-4ED0-B259-911F0963FCC8}" type="presParOf" srcId="{475E38C1-BD7C-4783-931A-B9988DC344B1}" destId="{DF43579A-C510-43CE-8732-6617DFE6EEFA}" srcOrd="1" destOrd="0" presId="urn:microsoft.com/office/officeart/2005/8/layout/gear1"/>
    <dgm:cxn modelId="{DCE0B825-C7B9-4E91-92E8-47B5A37FC021}" type="presParOf" srcId="{475E38C1-BD7C-4783-931A-B9988DC344B1}" destId="{99513C64-A1DD-4F3D-90BA-B63B425911ED}" srcOrd="2" destOrd="0" presId="urn:microsoft.com/office/officeart/2005/8/layout/gear1"/>
    <dgm:cxn modelId="{030854DC-0515-47FB-988F-5F568F4C8A85}" type="presParOf" srcId="{475E38C1-BD7C-4783-931A-B9988DC344B1}" destId="{EC726ED5-A01C-4861-AC7F-EFC5CD7D711D}" srcOrd="3" destOrd="0" presId="urn:microsoft.com/office/officeart/2005/8/layout/gear1"/>
    <dgm:cxn modelId="{29E32114-88C8-4F55-ACBB-0F67F03AFBA4}" type="presParOf" srcId="{475E38C1-BD7C-4783-931A-B9988DC344B1}" destId="{9797A4D7-546C-4C11-9832-3D7982B69A39}" srcOrd="4" destOrd="0" presId="urn:microsoft.com/office/officeart/2005/8/layout/gear1"/>
    <dgm:cxn modelId="{DCA70ACE-6F07-4FCB-A302-F69FC154CF7F}" type="presParOf" srcId="{475E38C1-BD7C-4783-931A-B9988DC344B1}" destId="{BF9C0A27-7A86-45EE-BFBE-A7D3884CE538}" srcOrd="5" destOrd="0" presId="urn:microsoft.com/office/officeart/2005/8/layout/gear1"/>
    <dgm:cxn modelId="{DD7A3114-3427-4A04-8C5A-2028DFE9A819}" type="presParOf" srcId="{475E38C1-BD7C-4783-931A-B9988DC344B1}" destId="{86CFA888-A6CD-4C08-8438-51058DB7BC38}" srcOrd="6" destOrd="0" presId="urn:microsoft.com/office/officeart/2005/8/layout/gear1"/>
    <dgm:cxn modelId="{66FE142B-68AD-4DEA-964F-A62DDDBC06EE}" type="presParOf" srcId="{475E38C1-BD7C-4783-931A-B9988DC344B1}" destId="{96875B64-6B00-411B-84D5-0AE8D054283E}" srcOrd="7" destOrd="0" presId="urn:microsoft.com/office/officeart/2005/8/layout/gear1"/>
    <dgm:cxn modelId="{3EE8447B-48F1-4019-9B7F-15104BA56709}" type="presParOf" srcId="{475E38C1-BD7C-4783-931A-B9988DC344B1}" destId="{A55B1876-CCC4-4CB8-B238-E2D3DE32B414}" srcOrd="8" destOrd="0" presId="urn:microsoft.com/office/officeart/2005/8/layout/gear1"/>
    <dgm:cxn modelId="{46ED5800-A3F9-4CFF-B05E-D2B67E54E363}" type="presParOf" srcId="{475E38C1-BD7C-4783-931A-B9988DC344B1}" destId="{B9B69CB5-410D-48FF-B2C9-9E63C49753B8}" srcOrd="9" destOrd="0" presId="urn:microsoft.com/office/officeart/2005/8/layout/gear1"/>
    <dgm:cxn modelId="{821EAADC-4137-4483-8157-920BC14F6BA7}" type="presParOf" srcId="{475E38C1-BD7C-4783-931A-B9988DC344B1}" destId="{7E7D969D-F045-4A0B-B15B-22DC53651D97}" srcOrd="10" destOrd="0" presId="urn:microsoft.com/office/officeart/2005/8/layout/gear1"/>
    <dgm:cxn modelId="{807FEF95-C3C0-414D-8067-1F78AF401E80}" type="presParOf" srcId="{475E38C1-BD7C-4783-931A-B9988DC344B1}" destId="{566899F5-E927-4377-972F-22F019214404}" srcOrd="11" destOrd="0" presId="urn:microsoft.com/office/officeart/2005/8/layout/gear1"/>
    <dgm:cxn modelId="{3AC8D0BA-4E4B-411F-AA6B-6B3BD8C5DAEC}" type="presParOf" srcId="{475E38C1-BD7C-4783-931A-B9988DC344B1}" destId="{3403E397-3CE8-4965-835A-4A6863875CFB}"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68109-4E56-4AC7-985C-C18C2F254C08}">
      <dsp:nvSpPr>
        <dsp:cNvPr id="0" name=""/>
        <dsp:cNvSpPr/>
      </dsp:nvSpPr>
      <dsp:spPr>
        <a:xfrm>
          <a:off x="523239" y="483325"/>
          <a:ext cx="590730" cy="590730"/>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A</a:t>
          </a:r>
          <a:endParaRPr lang="en-US" sz="1200" kern="1200" dirty="0"/>
        </a:p>
      </dsp:txBody>
      <dsp:txXfrm>
        <a:off x="642002" y="621701"/>
        <a:ext cx="353204" cy="303647"/>
      </dsp:txXfrm>
    </dsp:sp>
    <dsp:sp modelId="{EC726ED5-A01C-4861-AC7F-EFC5CD7D711D}">
      <dsp:nvSpPr>
        <dsp:cNvPr id="0" name=""/>
        <dsp:cNvSpPr/>
      </dsp:nvSpPr>
      <dsp:spPr>
        <a:xfrm>
          <a:off x="179541" y="343697"/>
          <a:ext cx="429622" cy="429622"/>
        </a:xfrm>
        <a:prstGeom prst="gear6">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B</a:t>
          </a:r>
          <a:endParaRPr lang="en-US" sz="1200" kern="1200" dirty="0"/>
        </a:p>
      </dsp:txBody>
      <dsp:txXfrm>
        <a:off x="287700" y="452509"/>
        <a:ext cx="213304" cy="211998"/>
      </dsp:txXfrm>
    </dsp:sp>
    <dsp:sp modelId="{86CFA888-A6CD-4C08-8438-51058DB7BC38}">
      <dsp:nvSpPr>
        <dsp:cNvPr id="0" name=""/>
        <dsp:cNvSpPr/>
      </dsp:nvSpPr>
      <dsp:spPr>
        <a:xfrm rot="20700000">
          <a:off x="420174" y="47302"/>
          <a:ext cx="420942" cy="420942"/>
        </a:xfrm>
        <a:prstGeom prst="gear6">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a:t>
          </a:r>
          <a:endParaRPr lang="en-US" sz="1200" kern="1200" dirty="0"/>
        </a:p>
      </dsp:txBody>
      <dsp:txXfrm rot="-20700000">
        <a:off x="512499" y="139627"/>
        <a:ext cx="236292" cy="236292"/>
      </dsp:txXfrm>
    </dsp:sp>
    <dsp:sp modelId="{7E7D969D-F045-4A0B-B15B-22DC53651D97}">
      <dsp:nvSpPr>
        <dsp:cNvPr id="0" name=""/>
        <dsp:cNvSpPr/>
      </dsp:nvSpPr>
      <dsp:spPr>
        <a:xfrm>
          <a:off x="449948" y="408561"/>
          <a:ext cx="756135" cy="756135"/>
        </a:xfrm>
        <a:prstGeom prst="circularArrow">
          <a:avLst>
            <a:gd name="adj1" fmla="val 4687"/>
            <a:gd name="adj2" fmla="val 299029"/>
            <a:gd name="adj3" fmla="val 2309722"/>
            <a:gd name="adj4" fmla="val 16414889"/>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6899F5-E927-4377-972F-22F019214404}">
      <dsp:nvSpPr>
        <dsp:cNvPr id="0" name=""/>
        <dsp:cNvSpPr/>
      </dsp:nvSpPr>
      <dsp:spPr>
        <a:xfrm>
          <a:off x="103456" y="262029"/>
          <a:ext cx="549379" cy="549379"/>
        </a:xfrm>
        <a:prstGeom prst="leftCircularArrow">
          <a:avLst>
            <a:gd name="adj1" fmla="val 6452"/>
            <a:gd name="adj2" fmla="val 429999"/>
            <a:gd name="adj3" fmla="val 10489124"/>
            <a:gd name="adj4" fmla="val 14837806"/>
            <a:gd name="adj5" fmla="val 7527"/>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03E397-3CE8-4965-835A-4A6863875CFB}">
      <dsp:nvSpPr>
        <dsp:cNvPr id="0" name=""/>
        <dsp:cNvSpPr/>
      </dsp:nvSpPr>
      <dsp:spPr>
        <a:xfrm>
          <a:off x="322805" y="-31509"/>
          <a:ext cx="592341" cy="592341"/>
        </a:xfrm>
        <a:prstGeom prst="circularArrow">
          <a:avLst>
            <a:gd name="adj1" fmla="val 5984"/>
            <a:gd name="adj2" fmla="val 394124"/>
            <a:gd name="adj3" fmla="val 13313824"/>
            <a:gd name="adj4" fmla="val 10508221"/>
            <a:gd name="adj5" fmla="val 6981"/>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45D357-652C-AB41-8F95-13024464AB70}" type="datetimeFigureOut">
              <a:rPr lang="en-US" smtClean="0"/>
              <a:t>2/13/2018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3F35C4-CC97-7840-A522-E4995AD001E3}" type="slidenum">
              <a:rPr lang="en-US" smtClean="0"/>
              <a:t>‹#›</a:t>
            </a:fld>
            <a:endParaRPr lang="en-US"/>
          </a:p>
        </p:txBody>
      </p:sp>
    </p:spTree>
    <p:extLst>
      <p:ext uri="{BB962C8B-B14F-4D97-AF65-F5344CB8AC3E}">
        <p14:creationId xmlns:p14="http://schemas.microsoft.com/office/powerpoint/2010/main" val="3515596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B5C11-D0F1-1F46-B28E-9084657905D0}" type="datetimeFigureOut">
              <a:rPr lang="en-US" smtClean="0"/>
              <a:t>2/13/2018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A0329C-91F7-CD43-B485-EB526DB269DE}" type="slidenum">
              <a:rPr lang="en-US" smtClean="0"/>
              <a:t>‹#›</a:t>
            </a:fld>
            <a:endParaRPr lang="en-US"/>
          </a:p>
        </p:txBody>
      </p:sp>
    </p:spTree>
    <p:extLst>
      <p:ext uri="{BB962C8B-B14F-4D97-AF65-F5344CB8AC3E}">
        <p14:creationId xmlns:p14="http://schemas.microsoft.com/office/powerpoint/2010/main" val="3164724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a:t>
            </a:fld>
            <a:endParaRPr lang="en-US"/>
          </a:p>
        </p:txBody>
      </p:sp>
    </p:spTree>
    <p:extLst>
      <p:ext uri="{BB962C8B-B14F-4D97-AF65-F5344CB8AC3E}">
        <p14:creationId xmlns:p14="http://schemas.microsoft.com/office/powerpoint/2010/main" val="12770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709762" y="4860774"/>
            <a:ext cx="5679778" cy="4605910"/>
          </a:xfrm>
          <a:prstGeom prst="rect">
            <a:avLst/>
          </a:prstGeom>
        </p:spPr>
        <p:txBody>
          <a:bodyPr/>
          <a:lstStyle/>
          <a:p>
            <a:r>
              <a:rPr lang="en-GB" dirty="0"/>
              <a:t>GBIF exists to facilitate free and open access to biodiversity </a:t>
            </a:r>
            <a:r>
              <a:rPr lang="en-GB"/>
              <a:t>data </a:t>
            </a:r>
            <a:r>
              <a:rPr lang="en-GB" smtClean="0"/>
              <a:t>in support of science </a:t>
            </a:r>
            <a:r>
              <a:rPr lang="en-GB" dirty="0"/>
              <a:t>and</a:t>
            </a:r>
            <a:r>
              <a:rPr lang="en-GB"/>
              <a:t>, </a:t>
            </a:r>
            <a:r>
              <a:rPr lang="en-GB" smtClean="0"/>
              <a:t>through science</a:t>
            </a:r>
            <a:r>
              <a:rPr lang="en-GB"/>
              <a:t>, </a:t>
            </a:r>
            <a:r>
              <a:rPr lang="en-GB" smtClean="0"/>
              <a:t>of science-based </a:t>
            </a:r>
            <a:r>
              <a:rPr lang="en-GB" dirty="0"/>
              <a:t>policy.  The original OECD proposal for GBIF included an expansive vision for biodiversity content, including many areas which are now the domain of other international biodiversity informatics activities, including the Catalogue of Life, the </a:t>
            </a:r>
            <a:r>
              <a:rPr lang="en-GB" dirty="0" err="1"/>
              <a:t>Encyclopedia</a:t>
            </a:r>
            <a:r>
              <a:rPr lang="en-GB" dirty="0"/>
              <a:t> of Life, the Biodiversity Heritage Library and others.  </a:t>
            </a:r>
          </a:p>
          <a:p>
            <a:endParaRPr lang="en-GB" dirty="0"/>
          </a:p>
          <a:p>
            <a:r>
              <a:rPr lang="en-GB"/>
              <a:t>GBIF </a:t>
            </a:r>
            <a:r>
              <a:rPr lang="en-GB" smtClean="0"/>
              <a:t>itself serves </a:t>
            </a:r>
            <a:r>
              <a:rPr lang="en-GB" dirty="0"/>
              <a:t>as the global aggregation point for primary data on the </a:t>
            </a:r>
            <a:r>
              <a:rPr lang="en-GB"/>
              <a:t>occurrence </a:t>
            </a:r>
            <a:r>
              <a:rPr lang="en-GB" smtClean="0"/>
              <a:t>of species</a:t>
            </a:r>
            <a:r>
              <a:rPr lang="en-GB" dirty="0"/>
              <a:t>, deriving mainly from </a:t>
            </a:r>
            <a:r>
              <a:rPr lang="en-GB"/>
              <a:t>natural </a:t>
            </a:r>
            <a:r>
              <a:rPr lang="en-GB" smtClean="0"/>
              <a:t>history specimens </a:t>
            </a:r>
            <a:r>
              <a:rPr lang="en-GB" dirty="0"/>
              <a:t>and field observations.  These data remain under the control of data publishing institutions located around the world.  </a:t>
            </a:r>
            <a:r>
              <a:rPr lang="en-GB"/>
              <a:t>GBIF’s </a:t>
            </a:r>
            <a:r>
              <a:rPr lang="en-GB" smtClean="0"/>
              <a:t>central services </a:t>
            </a:r>
            <a:r>
              <a:rPr lang="en-GB" dirty="0"/>
              <a:t>enable the data to be brought together and organised </a:t>
            </a:r>
            <a:r>
              <a:rPr lang="en-GB"/>
              <a:t>consistently </a:t>
            </a:r>
            <a:r>
              <a:rPr lang="en-GB" smtClean="0"/>
              <a:t>to support user searches </a:t>
            </a:r>
            <a:r>
              <a:rPr lang="en-GB" dirty="0"/>
              <a:t>and downloads and to deliver basic GIS capability.  Increasing numbers of peer-reviewed articles document research based on GBIF-mediated data.</a:t>
            </a:r>
          </a:p>
          <a:p>
            <a:endParaRPr lang="en-GB" dirty="0"/>
          </a:p>
          <a:p>
            <a:r>
              <a:rPr lang="en-GB" dirty="0"/>
              <a:t>GBIF has demonstrated the capability and effectiveness of its global network and of these data integration tools.  Focus is now turning to improved understanding of the coverage and gaps in available data and to prioritising delivery of </a:t>
            </a:r>
            <a:r>
              <a:rPr lang="en-GB"/>
              <a:t>key </a:t>
            </a:r>
            <a:r>
              <a:rPr lang="en-GB" smtClean="0"/>
              <a:t>data sets </a:t>
            </a:r>
            <a:r>
              <a:rPr lang="en-GB" dirty="0"/>
              <a:t>of high value to research.  These priorities will include incorporating more detail </a:t>
            </a:r>
            <a:r>
              <a:rPr lang="en-GB"/>
              <a:t>on </a:t>
            </a:r>
            <a:r>
              <a:rPr lang="en-GB" smtClean="0"/>
              <a:t>the sampling </a:t>
            </a:r>
            <a:r>
              <a:rPr lang="en-GB" dirty="0"/>
              <a:t>events from which many data records derive and on the </a:t>
            </a:r>
            <a:r>
              <a:rPr lang="en-GB"/>
              <a:t>representation </a:t>
            </a:r>
            <a:r>
              <a:rPr lang="en-GB" smtClean="0"/>
              <a:t>of species </a:t>
            </a:r>
            <a:r>
              <a:rPr lang="en-GB" dirty="0"/>
              <a:t>abundance.  GBIF will also work more closely with other biodiversity informatics activities to improve the </a:t>
            </a:r>
            <a:r>
              <a:rPr lang="en-GB"/>
              <a:t>interoperability </a:t>
            </a:r>
            <a:r>
              <a:rPr lang="en-GB" smtClean="0"/>
              <a:t>between species </a:t>
            </a:r>
            <a:r>
              <a:rPr lang="en-GB" dirty="0"/>
              <a:t>occurrence data and other classes of biodiversity data. </a:t>
            </a:r>
          </a:p>
          <a:p>
            <a:endParaRPr lang="en-GB" dirty="0"/>
          </a:p>
        </p:txBody>
      </p:sp>
      <p:sp>
        <p:nvSpPr>
          <p:cNvPr id="4" name="Slide Number Placeholder 3"/>
          <p:cNvSpPr>
            <a:spLocks noGrp="1"/>
          </p:cNvSpPr>
          <p:nvPr>
            <p:ph type="sldNum" sz="quarter" idx="10"/>
          </p:nvPr>
        </p:nvSpPr>
        <p:spPr/>
        <p:txBody>
          <a:bodyPr/>
          <a:lstStyle/>
          <a:p>
            <a:pPr>
              <a:defRPr/>
            </a:pPr>
            <a:fld id="{9A99AE49-3185-430F-9CDD-024E1AAD24CB}" type="slidenum">
              <a:rPr lang="en-GB" smtClean="0"/>
              <a:pPr>
                <a:defRPr/>
              </a:pPr>
              <a:t>10</a:t>
            </a:fld>
            <a:endParaRPr lang="en-GB"/>
          </a:p>
        </p:txBody>
      </p:sp>
    </p:spTree>
    <p:extLst>
      <p:ext uri="{BB962C8B-B14F-4D97-AF65-F5344CB8AC3E}">
        <p14:creationId xmlns:p14="http://schemas.microsoft.com/office/powerpoint/2010/main" val="2938253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11</a:t>
            </a:fld>
            <a:endParaRPr lang="en-US"/>
          </a:p>
        </p:txBody>
      </p:sp>
    </p:spTree>
    <p:extLst>
      <p:ext uri="{BB962C8B-B14F-4D97-AF65-F5344CB8AC3E}">
        <p14:creationId xmlns:p14="http://schemas.microsoft.com/office/powerpoint/2010/main" val="118535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12</a:t>
            </a:fld>
            <a:endParaRPr lang="en-US"/>
          </a:p>
        </p:txBody>
      </p:sp>
    </p:spTree>
    <p:extLst>
      <p:ext uri="{BB962C8B-B14F-4D97-AF65-F5344CB8AC3E}">
        <p14:creationId xmlns:p14="http://schemas.microsoft.com/office/powerpoint/2010/main" val="272392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436F85-577F-4A92-A47F-D540A2BCC821}" type="slidenum">
              <a:rPr lang="en-GB" smtClean="0"/>
              <a:t>2</a:t>
            </a:fld>
            <a:endParaRPr lang="en-GB" dirty="0"/>
          </a:p>
        </p:txBody>
      </p:sp>
    </p:spTree>
    <p:extLst>
      <p:ext uri="{BB962C8B-B14F-4D97-AF65-F5344CB8AC3E}">
        <p14:creationId xmlns:p14="http://schemas.microsoft.com/office/powerpoint/2010/main" val="362865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436F85-577F-4A92-A47F-D540A2BCC821}" type="slidenum">
              <a:rPr lang="en-GB" smtClean="0"/>
              <a:t>3</a:t>
            </a:fld>
            <a:endParaRPr lang="en-GB" dirty="0"/>
          </a:p>
        </p:txBody>
      </p:sp>
    </p:spTree>
    <p:extLst>
      <p:ext uri="{BB962C8B-B14F-4D97-AF65-F5344CB8AC3E}">
        <p14:creationId xmlns:p14="http://schemas.microsoft.com/office/powerpoint/2010/main" val="99396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7A0329C-91F7-CD43-B485-EB526DB269DE}" type="slidenum">
              <a:rPr lang="en-US" smtClean="0"/>
              <a:t>4</a:t>
            </a:fld>
            <a:endParaRPr lang="en-US"/>
          </a:p>
        </p:txBody>
      </p:sp>
    </p:spTree>
    <p:extLst>
      <p:ext uri="{BB962C8B-B14F-4D97-AF65-F5344CB8AC3E}">
        <p14:creationId xmlns:p14="http://schemas.microsoft.com/office/powerpoint/2010/main" val="102694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5</a:t>
            </a:fld>
            <a:endParaRPr lang="en-US"/>
          </a:p>
        </p:txBody>
      </p:sp>
    </p:spTree>
    <p:extLst>
      <p:ext uri="{BB962C8B-B14F-4D97-AF65-F5344CB8AC3E}">
        <p14:creationId xmlns:p14="http://schemas.microsoft.com/office/powerpoint/2010/main" val="173922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6</a:t>
            </a:fld>
            <a:endParaRPr lang="en-US"/>
          </a:p>
        </p:txBody>
      </p:sp>
    </p:spTree>
    <p:extLst>
      <p:ext uri="{BB962C8B-B14F-4D97-AF65-F5344CB8AC3E}">
        <p14:creationId xmlns:p14="http://schemas.microsoft.com/office/powerpoint/2010/main" val="60438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7</a:t>
            </a:fld>
            <a:endParaRPr lang="en-US"/>
          </a:p>
        </p:txBody>
      </p:sp>
    </p:spTree>
    <p:extLst>
      <p:ext uri="{BB962C8B-B14F-4D97-AF65-F5344CB8AC3E}">
        <p14:creationId xmlns:p14="http://schemas.microsoft.com/office/powerpoint/2010/main" val="210904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8</a:t>
            </a:fld>
            <a:endParaRPr lang="en-US"/>
          </a:p>
        </p:txBody>
      </p:sp>
    </p:spTree>
    <p:extLst>
      <p:ext uri="{BB962C8B-B14F-4D97-AF65-F5344CB8AC3E}">
        <p14:creationId xmlns:p14="http://schemas.microsoft.com/office/powerpoint/2010/main" val="146221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9</a:t>
            </a:fld>
            <a:endParaRPr lang="en-US"/>
          </a:p>
        </p:txBody>
      </p:sp>
    </p:spTree>
    <p:extLst>
      <p:ext uri="{BB962C8B-B14F-4D97-AF65-F5344CB8AC3E}">
        <p14:creationId xmlns:p14="http://schemas.microsoft.com/office/powerpoint/2010/main" val="2262275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t="31551" b="25935"/>
          <a:stretch/>
        </p:blipFill>
        <p:spPr>
          <a:xfrm>
            <a:off x="-2" y="1528008"/>
            <a:ext cx="9144000" cy="2915656"/>
          </a:xfrm>
          <a:prstGeom prst="rect">
            <a:avLst/>
          </a:prstGeom>
        </p:spPr>
      </p:pic>
      <p:cxnSp>
        <p:nvCxnSpPr>
          <p:cNvPr id="8" name="Straight Connector 7"/>
          <p:cNvCxnSpPr/>
          <p:nvPr userDrawn="1"/>
        </p:nvCxnSpPr>
        <p:spPr>
          <a:xfrm>
            <a:off x="440599"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p:nvPr>
        </p:nvSpPr>
        <p:spPr>
          <a:xfrm>
            <a:off x="441325" y="6407154"/>
            <a:ext cx="8053388" cy="323851"/>
          </a:xfrm>
        </p:spPr>
        <p:txBody>
          <a:bodyPr lIns="0">
            <a:normAutofit/>
          </a:bodyPr>
          <a:lstStyle>
            <a:lvl1pPr marL="0" indent="0" algn="r">
              <a:buNone/>
              <a:defRPr sz="900" b="0" i="1" cap="none" baseline="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dirty="0"/>
          </a:p>
        </p:txBody>
      </p:sp>
      <p:sp>
        <p:nvSpPr>
          <p:cNvPr id="2" name="Title 1"/>
          <p:cNvSpPr>
            <a:spLocks noGrp="1"/>
          </p:cNvSpPr>
          <p:nvPr>
            <p:ph type="title" hasCustomPrompt="1"/>
          </p:nvPr>
        </p:nvSpPr>
        <p:spPr>
          <a:xfrm>
            <a:off x="440598" y="5000646"/>
            <a:ext cx="8054116" cy="1015042"/>
          </a:xfrm>
        </p:spPr>
        <p:txBody>
          <a:bodyPr anchor="b" anchorCtr="0">
            <a:noAutofit/>
          </a:bodyPr>
          <a:lstStyle>
            <a:lvl1pPr algn="l">
              <a:defRPr sz="3200" b="1" i="0" cap="none" baseline="0">
                <a:solidFill>
                  <a:srgbClr val="328127"/>
                </a:solidFill>
                <a:latin typeface="Arial"/>
                <a:cs typeface="Arial"/>
              </a:defRPr>
            </a:lvl1pPr>
          </a:lstStyle>
          <a:p>
            <a:r>
              <a:rPr lang="en-GB" dirty="0" smtClean="0"/>
              <a:t>Title</a:t>
            </a:r>
            <a:endParaRPr lang="en-US" dirty="0"/>
          </a:p>
        </p:txBody>
      </p:sp>
      <p:sp>
        <p:nvSpPr>
          <p:cNvPr id="3" name="Text Placeholder 2"/>
          <p:cNvSpPr>
            <a:spLocks noGrp="1"/>
          </p:cNvSpPr>
          <p:nvPr>
            <p:ph type="body" idx="1" hasCustomPrompt="1"/>
          </p:nvPr>
        </p:nvSpPr>
        <p:spPr>
          <a:xfrm>
            <a:off x="440598" y="6061167"/>
            <a:ext cx="8054116" cy="300502"/>
          </a:xfrm>
        </p:spPr>
        <p:txBody>
          <a:bodyPr lIns="0" rIns="0" anchor="b">
            <a:noAutofit/>
          </a:bodyPr>
          <a:lstStyle>
            <a:lvl1pPr marL="0" indent="0" algn="r">
              <a:lnSpc>
                <a:spcPct val="100000"/>
              </a:lnSpc>
              <a:spcBef>
                <a:spcPts val="0"/>
              </a:spcBef>
              <a:spcAft>
                <a:spcPts val="0"/>
              </a:spcAft>
              <a:buNone/>
              <a:defRPr sz="1800" b="0" i="1" kern="1000" cap="none" spc="-51" baseline="0">
                <a:solidFill>
                  <a:schemeClr val="tx1"/>
                </a:solidFill>
                <a:latin typeface="Arial Narrow"/>
                <a:cs typeface="Arial Narrow"/>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Donald Hobern, GBIF Executive Secretary, dhobern@gbif.org</a:t>
            </a:r>
          </a:p>
        </p:txBody>
      </p:sp>
      <p:pic>
        <p:nvPicPr>
          <p:cNvPr id="4" name="Picture 3" descr="GBIF-2015-full.jpg"/>
          <p:cNvPicPr>
            <a:picLocks noChangeAspect="1"/>
          </p:cNvPicPr>
          <p:nvPr userDrawn="1"/>
        </p:nvPicPr>
        <p:blipFill rotWithShape="1">
          <a:blip r:embed="rId3">
            <a:extLst>
              <a:ext uri="{28A0092B-C50C-407E-A947-70E740481C1C}">
                <a14:useLocalDpi xmlns:a14="http://schemas.microsoft.com/office/drawing/2010/main"/>
              </a:ext>
            </a:extLst>
          </a:blip>
          <a:srcRect t="21529" b="23735"/>
          <a:stretch/>
        </p:blipFill>
        <p:spPr>
          <a:xfrm>
            <a:off x="247317" y="52251"/>
            <a:ext cx="3810000" cy="792477"/>
          </a:xfrm>
          <a:prstGeom prst="rect">
            <a:avLst/>
          </a:prstGeom>
        </p:spPr>
      </p:pic>
      <p:pic>
        <p:nvPicPr>
          <p:cNvPr id="1026" name="Picture 2" descr="C:\Users\dhobern\Pictures\2016\20160416\9G4A0414.JP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t="31881" r="13426" b="26712"/>
          <a:stretch/>
        </p:blipFill>
        <p:spPr bwMode="auto">
          <a:xfrm>
            <a:off x="0" y="1528008"/>
            <a:ext cx="9144000" cy="29156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l="18897" r="14825"/>
          <a:stretch/>
        </p:blipFill>
        <p:spPr>
          <a:xfrm rot="5400000">
            <a:off x="2551607" y="-1637226"/>
            <a:ext cx="4040780" cy="9144003"/>
          </a:xfrm>
          <a:prstGeom prst="rect">
            <a:avLst/>
          </a:prstGeom>
        </p:spPr>
      </p:pic>
      <p:pic>
        <p:nvPicPr>
          <p:cNvPr id="6" name="Picture 5"/>
          <p:cNvPicPr>
            <a:picLocks noChangeAspect="1"/>
          </p:cNvPicPr>
          <p:nvPr userDrawn="1"/>
        </p:nvPicPr>
        <p:blipFill rotWithShape="1">
          <a:blip r:embed="rId6">
            <a:extLst>
              <a:ext uri="{28A0092B-C50C-407E-A947-70E740481C1C}">
                <a14:useLocalDpi xmlns:a14="http://schemas.microsoft.com/office/drawing/2010/main" val="0"/>
              </a:ext>
            </a:extLst>
          </a:blip>
          <a:srcRect l="19243" t="19104" r="84" b="33052"/>
          <a:stretch/>
        </p:blipFill>
        <p:spPr>
          <a:xfrm>
            <a:off x="0" y="914385"/>
            <a:ext cx="9144000" cy="4067190"/>
          </a:xfrm>
          <a:prstGeom prst="rect">
            <a:avLst/>
          </a:prstGeom>
        </p:spPr>
      </p:pic>
    </p:spTree>
    <p:extLst>
      <p:ext uri="{BB962C8B-B14F-4D97-AF65-F5344CB8AC3E}">
        <p14:creationId xmlns:p14="http://schemas.microsoft.com/office/powerpoint/2010/main" val="704312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328127"/>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874741"/>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20410"/>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30" y="874741"/>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20410"/>
            <a:ext cx="4041775"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cxnSp>
        <p:nvCxnSpPr>
          <p:cNvPr id="13" name="Straight Connector 12"/>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7578375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328127"/>
                </a:solidFill>
              </a:defRPr>
            </a:lvl1pPr>
          </a:lstStyle>
          <a:p>
            <a:r>
              <a:rPr lang="en-US" smtClean="0"/>
              <a:t>Click to edit Master title style</a:t>
            </a:r>
            <a:endParaRPr lang="en-US" dirty="0"/>
          </a:p>
        </p:txBody>
      </p:sp>
      <p:cxnSp>
        <p:nvCxnSpPr>
          <p:cNvPr id="6" name="Straight Connector 5"/>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4522001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481375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noAutofit/>
          </a:bodyPr>
          <a:lstStyle>
            <a:lvl1pPr>
              <a:defRPr sz="4800">
                <a:solidFill>
                  <a:srgbClr val="339837"/>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53864"/>
            <a:ext cx="6400800" cy="1606679"/>
          </a:xfrm>
        </p:spPr>
        <p:txBody>
          <a:bodyPr/>
          <a:lstStyle>
            <a:lvl1pPr marL="0" indent="0" algn="ctr">
              <a:buNone/>
              <a:defRPr>
                <a:solidFill>
                  <a:schemeClr val="tx1">
                    <a:tint val="75000"/>
                  </a:schemeClr>
                </a:solidFill>
                <a:latin typeface="Arial Narrow"/>
                <a:cs typeface="Arial Narrow"/>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cxnSp>
        <p:nvCxnSpPr>
          <p:cNvPr id="6" name="Straight Connector 5"/>
          <p:cNvCxnSpPr/>
          <p:nvPr userDrawn="1"/>
        </p:nvCxnSpPr>
        <p:spPr>
          <a:xfrm>
            <a:off x="440601"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37386117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00E1029-FB9B-4633-ADC4-10341B4E6EA4}" type="datetime1">
              <a:rPr lang="en-US"/>
              <a:pPr>
                <a:defRPr/>
              </a:pPr>
              <a:t>2/13/2018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C4666D-B501-499E-8043-AA1A5F1E3E95}" type="slidenum">
              <a:rPr lang="en-US"/>
              <a:pPr>
                <a:defRPr/>
              </a:pPr>
              <a:t>‹#›</a:t>
            </a:fld>
            <a:endParaRPr lang="en-US"/>
          </a:p>
        </p:txBody>
      </p:sp>
    </p:spTree>
    <p:extLst>
      <p:ext uri="{BB962C8B-B14F-4D97-AF65-F5344CB8AC3E}">
        <p14:creationId xmlns:p14="http://schemas.microsoft.com/office/powerpoint/2010/main" val="2502481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1555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43"/>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25620726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8229600" cy="893763"/>
          </a:xfrm>
        </p:spPr>
        <p:txBody>
          <a:bodyPr anchor="t" anchorCtr="0">
            <a:noAutofit/>
          </a:bodyPr>
          <a:lstStyle>
            <a:lvl1pPr algn="l">
              <a:defRPr sz="2800" b="1" cap="all">
                <a:solidFill>
                  <a:srgbClr val="328127"/>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
        <p:nvSpPr>
          <p:cNvPr id="9"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US" smtClean="0"/>
              <a:t>Subhed</a:t>
            </a:r>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189"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Tree>
    <p:extLst>
      <p:ext uri="{BB962C8B-B14F-4D97-AF65-F5344CB8AC3E}">
        <p14:creationId xmlns:p14="http://schemas.microsoft.com/office/powerpoint/2010/main" val="11895261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328127"/>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7204" y="1309692"/>
            <a:ext cx="3765248" cy="4664629"/>
          </a:xfrm>
        </p:spPr>
        <p:txBody>
          <a:bodyPr/>
          <a:lstStyle>
            <a:lvl1pPr marL="0" indent="0">
              <a:buNone/>
              <a:defRPr>
                <a:solidFill>
                  <a:schemeClr val="tx1"/>
                </a:solidFill>
              </a:defRPr>
            </a:lvl1pPr>
            <a:lvl2pPr marL="457189" indent="0">
              <a:buNone/>
              <a:defRPr>
                <a:solidFill>
                  <a:schemeClr val="tx1"/>
                </a:solidFill>
              </a:defRPr>
            </a:lvl2pPr>
            <a:lvl3pPr marL="914377" indent="0">
              <a:buNone/>
              <a:defRPr>
                <a:solidFill>
                  <a:schemeClr val="tx1"/>
                </a:solidFill>
              </a:defRPr>
            </a:lvl3pPr>
            <a:lvl4pPr marL="1371566" indent="0">
              <a:buNone/>
              <a:defRPr>
                <a:solidFill>
                  <a:schemeClr val="tx1"/>
                </a:solidFill>
              </a:defRPr>
            </a:lvl4pPr>
            <a:lvl5pPr marL="1828754"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28337073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43"/>
            <a:ext cx="8686800" cy="563563"/>
          </a:xfrm>
          <a:noFill/>
        </p:spPr>
        <p:txBody>
          <a:bodyPr lIns="457200"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8"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15205818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8229600" cy="893763"/>
          </a:xfrm>
        </p:spPr>
        <p:txBody>
          <a:bodyPr anchor="t" anchorCtr="0">
            <a:noAutofit/>
          </a:bodyPr>
          <a:lstStyle>
            <a:lvl1pPr algn="l">
              <a:defRPr sz="2800" b="1" cap="all">
                <a:solidFill>
                  <a:srgbClr val="328127"/>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10408000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9875"/>
          </a:xfrm>
        </p:spPr>
        <p:txBody>
          <a:bodyPr anchor="t" anchorCtr="0">
            <a:noAutofit/>
          </a:bodyPr>
          <a:lstStyle>
            <a:lvl1pPr algn="l">
              <a:defRPr sz="2800" b="1" cap="all">
                <a:solidFill>
                  <a:srgbClr val="328127"/>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32429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60453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1"/>
          </p:nvPr>
        </p:nvSpPr>
        <p:spPr>
          <a:xfrm>
            <a:off x="440598"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Picture Placeholder 9"/>
          <p:cNvSpPr>
            <a:spLocks noGrp="1"/>
          </p:cNvSpPr>
          <p:nvPr>
            <p:ph type="pic" sz="quarter" idx="12"/>
          </p:nvPr>
        </p:nvSpPr>
        <p:spPr>
          <a:xfrm>
            <a:off x="440598" y="860428"/>
            <a:ext cx="2628040" cy="2079625"/>
          </a:xfrm>
        </p:spPr>
        <p:txBody>
          <a:bodyPr/>
          <a:lstStyle/>
          <a:p>
            <a:r>
              <a:rPr lang="en-US" smtClean="0"/>
              <a:t>Click icon to add picture</a:t>
            </a:r>
            <a:endParaRPr lang="en-US"/>
          </a:p>
        </p:txBody>
      </p:sp>
      <p:sp>
        <p:nvSpPr>
          <p:cNvPr id="13" name="Picture Placeholder 9"/>
          <p:cNvSpPr>
            <a:spLocks noGrp="1"/>
          </p:cNvSpPr>
          <p:nvPr>
            <p:ph type="pic" sz="quarter" idx="13"/>
          </p:nvPr>
        </p:nvSpPr>
        <p:spPr>
          <a:xfrm>
            <a:off x="6045360" y="860428"/>
            <a:ext cx="2628040" cy="2079625"/>
          </a:xfrm>
        </p:spPr>
        <p:txBody>
          <a:bodyPr/>
          <a:lstStyle/>
          <a:p>
            <a:r>
              <a:rPr lang="en-US" smtClean="0"/>
              <a:t>Click icon to add picture</a:t>
            </a:r>
            <a:endParaRPr lang="en-US"/>
          </a:p>
        </p:txBody>
      </p:sp>
      <p:sp>
        <p:nvSpPr>
          <p:cNvPr id="15" name="Picture Placeholder 9"/>
          <p:cNvSpPr>
            <a:spLocks noGrp="1"/>
          </p:cNvSpPr>
          <p:nvPr>
            <p:ph type="pic" sz="quarter" idx="14"/>
          </p:nvPr>
        </p:nvSpPr>
        <p:spPr>
          <a:xfrm>
            <a:off x="3242961" y="860428"/>
            <a:ext cx="2628040" cy="2079625"/>
          </a:xfrm>
        </p:spPr>
        <p:txBody>
          <a:bodyPr/>
          <a:lstStyle/>
          <a:p>
            <a:r>
              <a:rPr lang="en-US" smtClean="0"/>
              <a:t>Click icon to add picture</a:t>
            </a:r>
            <a:endParaRPr lang="en-US"/>
          </a:p>
        </p:txBody>
      </p:sp>
      <p:cxnSp>
        <p:nvCxnSpPr>
          <p:cNvPr id="16" name="Straight Connector 15"/>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6953574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
        <p:nvSpPr>
          <p:cNvPr id="15"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DOI or URL</a:t>
            </a:r>
            <a:endParaRPr lang="en-US" dirty="0"/>
          </a:p>
        </p:txBody>
      </p:sp>
      <p:cxnSp>
        <p:nvCxnSpPr>
          <p:cNvPr id="13" name="Straight Connector 12"/>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5" y="3875845"/>
            <a:ext cx="3960955" cy="2255434"/>
          </a:xfrm>
        </p:spPr>
        <p:txBody>
          <a:bodyPr/>
          <a:lstStyle>
            <a:lvl1pPr marL="179996" indent="-179996">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8" y="274647"/>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6"/>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6"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189"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4" y="274647"/>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spTree>
    <p:extLst>
      <p:ext uri="{BB962C8B-B14F-4D97-AF65-F5344CB8AC3E}">
        <p14:creationId xmlns:p14="http://schemas.microsoft.com/office/powerpoint/2010/main" val="5919686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9875"/>
          </a:xfrm>
        </p:spPr>
        <p:txBody>
          <a:bodyPr anchor="t" anchorCtr="0">
            <a:noAutofit/>
          </a:bodyPr>
          <a:lstStyle>
            <a:lvl1pPr algn="l">
              <a:defRPr sz="2800" b="1" cap="all">
                <a:solidFill>
                  <a:srgbClr val="328127"/>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8" name="Content Placeholder 2"/>
          <p:cNvSpPr>
            <a:spLocks noGrp="1"/>
          </p:cNvSpPr>
          <p:nvPr>
            <p:ph sz="half" idx="11"/>
          </p:nvPr>
        </p:nvSpPr>
        <p:spPr>
          <a:xfrm>
            <a:off x="440600"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cxnSp>
        <p:nvCxnSpPr>
          <p:cNvPr id="10" name="Straight Connector 9"/>
          <p:cNvCxnSpPr/>
          <p:nvPr userDrawn="1"/>
        </p:nvCxnSpPr>
        <p:spPr>
          <a:xfrm>
            <a:off x="440601"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7" y="6407155"/>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895" y="6214916"/>
            <a:ext cx="962526" cy="638475"/>
          </a:xfrm>
          <a:prstGeom prst="rect">
            <a:avLst/>
          </a:prstGeom>
        </p:spPr>
      </p:pic>
    </p:spTree>
    <p:extLst>
      <p:ext uri="{BB962C8B-B14F-4D97-AF65-F5344CB8AC3E}">
        <p14:creationId xmlns:p14="http://schemas.microsoft.com/office/powerpoint/2010/main" val="14648219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5988116"/>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80" r:id="rId3"/>
    <p:sldLayoutId id="2147483668" r:id="rId4"/>
    <p:sldLayoutId id="2147483667" r:id="rId5"/>
    <p:sldLayoutId id="2147483652" r:id="rId6"/>
    <p:sldLayoutId id="2147483677" r:id="rId7"/>
    <p:sldLayoutId id="2147483679" r:id="rId8"/>
    <p:sldLayoutId id="2147483678" r:id="rId9"/>
    <p:sldLayoutId id="2147483653" r:id="rId10"/>
    <p:sldLayoutId id="2147483654" r:id="rId11"/>
    <p:sldLayoutId id="2147483655" r:id="rId12"/>
    <p:sldLayoutId id="2147483649" r:id="rId13"/>
    <p:sldLayoutId id="2147483681" r:id="rId14"/>
    <p:sldLayoutId id="2147483683" r:id="rId15"/>
  </p:sldLayoutIdLst>
  <p:timing>
    <p:tnLst>
      <p:par>
        <p:cTn id="1" dur="indefinite" restart="never" nodeType="tmRoot"/>
      </p:par>
    </p:tnLst>
  </p:timing>
  <p:txStyles>
    <p:titleStyle>
      <a:lvl1pPr algn="l" defTabSz="457189"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189" rtl="0" eaLnBrk="1" latinLnBrk="0" hangingPunct="1">
        <a:spcBef>
          <a:spcPct val="20000"/>
        </a:spcBef>
        <a:buFont typeface="Arial"/>
        <a:buNone/>
        <a:defRPr sz="3200" kern="1200">
          <a:solidFill>
            <a:schemeClr val="tx1"/>
          </a:solidFill>
          <a:latin typeface="Arial Narrow"/>
          <a:ea typeface="+mn-ea"/>
          <a:cs typeface="Arial Narrow"/>
        </a:defRPr>
      </a:lvl1pPr>
      <a:lvl2pPr marL="742932" indent="-285744" algn="l" defTabSz="457189" rtl="0" eaLnBrk="1" latinLnBrk="0" hangingPunct="1">
        <a:spcBef>
          <a:spcPct val="20000"/>
        </a:spcBef>
        <a:buFont typeface="Arial"/>
        <a:buChar char="•"/>
        <a:defRPr sz="2800" kern="1200">
          <a:solidFill>
            <a:schemeClr val="tx1"/>
          </a:solidFill>
          <a:latin typeface="Arial Narrow"/>
          <a:ea typeface="+mn-ea"/>
          <a:cs typeface="Arial Narrow"/>
        </a:defRPr>
      </a:lvl2pPr>
      <a:lvl3pPr marL="1142971" indent="-228594" algn="l" defTabSz="457189"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160" indent="-228594" algn="l" defTabSz="457189" rtl="0" eaLnBrk="1" latinLnBrk="0" hangingPunct="1">
        <a:spcBef>
          <a:spcPct val="20000"/>
        </a:spcBef>
        <a:buFont typeface="Arial"/>
        <a:buChar char="–"/>
        <a:defRPr sz="2000" kern="1200">
          <a:solidFill>
            <a:schemeClr val="tx1"/>
          </a:solidFill>
          <a:latin typeface="Arial Narrow"/>
          <a:ea typeface="+mn-ea"/>
          <a:cs typeface="Arial Narrow"/>
        </a:defRPr>
      </a:lvl4pPr>
      <a:lvl5pPr marL="2057349" indent="-228594" algn="l" defTabSz="457189" rtl="0" eaLnBrk="1" latinLnBrk="0" hangingPunct="1">
        <a:spcBef>
          <a:spcPct val="20000"/>
        </a:spcBef>
        <a:buFont typeface="Arial"/>
        <a:buChar char="»"/>
        <a:defRPr sz="2000" kern="1200">
          <a:solidFill>
            <a:schemeClr val="tx1"/>
          </a:solidFill>
          <a:latin typeface="Arial Narrow"/>
          <a:ea typeface="+mn-ea"/>
          <a:cs typeface="Arial Narrow"/>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1326" y="6518662"/>
            <a:ext cx="8053388" cy="323851"/>
          </a:xfrm>
        </p:spPr>
        <p:txBody>
          <a:bodyPr>
            <a:normAutofit/>
          </a:bodyPr>
          <a:lstStyle/>
          <a:p>
            <a:pPr lvl="0"/>
            <a:r>
              <a:rPr lang="sv-SE" b="1" dirty="0" err="1" smtClean="0"/>
              <a:t>Macropus</a:t>
            </a:r>
            <a:r>
              <a:rPr lang="sv-SE" b="1" dirty="0" smtClean="0"/>
              <a:t> </a:t>
            </a:r>
            <a:r>
              <a:rPr lang="sv-SE" b="1" dirty="0" err="1" smtClean="0"/>
              <a:t>robustus</a:t>
            </a:r>
            <a:r>
              <a:rPr lang="sv-SE" i="0" dirty="0" smtClean="0"/>
              <a:t> </a:t>
            </a:r>
            <a:r>
              <a:rPr lang="sv-SE" i="0" dirty="0"/>
              <a:t>Gould, 1841, </a:t>
            </a:r>
            <a:r>
              <a:rPr lang="sv-SE" i="0" dirty="0" err="1"/>
              <a:t>subspecies</a:t>
            </a:r>
            <a:r>
              <a:rPr lang="sv-SE" i="0" dirty="0"/>
              <a:t> </a:t>
            </a:r>
            <a:r>
              <a:rPr lang="sv-SE" dirty="0" err="1" smtClean="0"/>
              <a:t>erubescens</a:t>
            </a:r>
            <a:r>
              <a:rPr lang="sv-SE" i="0" dirty="0" smtClean="0"/>
              <a:t>, </a:t>
            </a:r>
            <a:r>
              <a:rPr lang="sv-SE" b="1" dirty="0"/>
              <a:t>Euro</a:t>
            </a:r>
            <a:r>
              <a:rPr lang="sv-SE" i="0" dirty="0"/>
              <a:t>, </a:t>
            </a:r>
            <a:r>
              <a:rPr lang="sv-SE" i="0" dirty="0" err="1"/>
              <a:t>Denham</a:t>
            </a:r>
            <a:r>
              <a:rPr lang="sv-SE" i="0" dirty="0"/>
              <a:t>, WA, Australia, 10 </a:t>
            </a:r>
            <a:r>
              <a:rPr lang="sv-SE" i="0" dirty="0" err="1"/>
              <a:t>January</a:t>
            </a:r>
            <a:r>
              <a:rPr lang="sv-SE" i="0" dirty="0"/>
              <a:t> 2018</a:t>
            </a:r>
            <a:endParaRPr lang="en-US" i="0" dirty="0"/>
          </a:p>
        </p:txBody>
      </p:sp>
      <p:sp>
        <p:nvSpPr>
          <p:cNvPr id="3" name="Title 2"/>
          <p:cNvSpPr>
            <a:spLocks noGrp="1"/>
          </p:cNvSpPr>
          <p:nvPr>
            <p:ph type="title"/>
          </p:nvPr>
        </p:nvSpPr>
        <p:spPr>
          <a:xfrm>
            <a:off x="440601" y="2983372"/>
            <a:ext cx="8454021" cy="3234267"/>
          </a:xfrm>
        </p:spPr>
        <p:txBody>
          <a:bodyPr/>
          <a:lstStyle/>
          <a:p>
            <a:r>
              <a:rPr lang="en-GB" dirty="0"/>
              <a:t>Proposed redevelopment of GBIF data integration pipeline</a:t>
            </a:r>
            <a:endParaRPr lang="en-GB" sz="1100" dirty="0">
              <a:solidFill>
                <a:srgbClr val="3E9034"/>
              </a:solidFill>
            </a:endParaRPr>
          </a:p>
        </p:txBody>
      </p:sp>
      <p:sp>
        <p:nvSpPr>
          <p:cNvPr id="4" name="Text Placeholder 3"/>
          <p:cNvSpPr>
            <a:spLocks noGrp="1"/>
          </p:cNvSpPr>
          <p:nvPr>
            <p:ph type="body" idx="1"/>
          </p:nvPr>
        </p:nvSpPr>
        <p:spPr>
          <a:xfrm>
            <a:off x="440598" y="6194980"/>
            <a:ext cx="8054116" cy="300503"/>
          </a:xfrm>
        </p:spPr>
        <p:txBody>
          <a:bodyPr/>
          <a:lstStyle/>
          <a:p>
            <a:r>
              <a:rPr lang="en-GB" dirty="0" smtClean="0"/>
              <a:t>Donald Hobern, GBIF Executive Secretary</a:t>
            </a:r>
            <a:endParaRPr lang="en-GB" dirty="0"/>
          </a:p>
        </p:txBody>
      </p:sp>
    </p:spTree>
    <p:extLst>
      <p:ext uri="{BB962C8B-B14F-4D97-AF65-F5344CB8AC3E}">
        <p14:creationId xmlns:p14="http://schemas.microsoft.com/office/powerpoint/2010/main" val="2459945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98929" y="-40768"/>
            <a:ext cx="3145072" cy="695118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315" name="Title 1"/>
          <p:cNvSpPr>
            <a:spLocks noGrp="1"/>
          </p:cNvSpPr>
          <p:nvPr>
            <p:ph type="title"/>
          </p:nvPr>
        </p:nvSpPr>
        <p:spPr/>
        <p:txBody>
          <a:bodyPr rtlCol="0">
            <a:normAutofit/>
          </a:bodyPr>
          <a:lstStyle/>
          <a:p>
            <a:pPr>
              <a:defRPr/>
            </a:pPr>
            <a:r>
              <a:rPr lang="en-US" dirty="0">
                <a:latin typeface="Trebuchet MS" charset="0"/>
              </a:rPr>
              <a:t/>
            </a:r>
            <a:br>
              <a:rPr lang="en-US" dirty="0">
                <a:latin typeface="Trebuchet MS" charset="0"/>
              </a:rPr>
            </a:br>
            <a:endParaRPr lang="en-US" dirty="0">
              <a:latin typeface="Trebuchet MS" charset="0"/>
            </a:endParaRPr>
          </a:p>
        </p:txBody>
      </p:sp>
      <p:sp>
        <p:nvSpPr>
          <p:cNvPr id="12293" name="TextBox 7"/>
          <p:cNvSpPr txBox="1">
            <a:spLocks noChangeArrowheads="1"/>
          </p:cNvSpPr>
          <p:nvPr/>
        </p:nvSpPr>
        <p:spPr bwMode="auto">
          <a:xfrm>
            <a:off x="6237931" y="2375491"/>
            <a:ext cx="53514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3600" b="1" dirty="0">
                <a:solidFill>
                  <a:srgbClr val="86C54E"/>
                </a:solidFill>
                <a:latin typeface="Trebuchet MS" pitchFamily="34" charset="0"/>
              </a:rPr>
              <a:t>Thank you</a:t>
            </a:r>
          </a:p>
        </p:txBody>
      </p:sp>
      <p:sp>
        <p:nvSpPr>
          <p:cNvPr id="9" name="TextBox 9"/>
          <p:cNvSpPr txBox="1">
            <a:spLocks noChangeArrowheads="1"/>
          </p:cNvSpPr>
          <p:nvPr/>
        </p:nvSpPr>
        <p:spPr bwMode="auto">
          <a:xfrm>
            <a:off x="6218880" y="3851864"/>
            <a:ext cx="59007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sz="1400" dirty="0">
              <a:solidFill>
                <a:schemeClr val="bg1"/>
              </a:solidFill>
              <a:latin typeface="Trebuchet MS" pitchFamily="34" charset="0"/>
            </a:endParaRPr>
          </a:p>
          <a:p>
            <a:pPr eaLnBrk="1" hangingPunct="1"/>
            <a:r>
              <a:rPr lang="en-US" sz="1400" dirty="0">
                <a:solidFill>
                  <a:schemeClr val="bg1"/>
                </a:solidFill>
                <a:latin typeface="Trebuchet MS" pitchFamily="34" charset="0"/>
              </a:rPr>
              <a:t>Donald Hobern</a:t>
            </a:r>
          </a:p>
          <a:p>
            <a:pPr eaLnBrk="1" hangingPunct="1"/>
            <a:r>
              <a:rPr lang="en-US" sz="1400">
                <a:solidFill>
                  <a:schemeClr val="bg1"/>
                </a:solidFill>
                <a:latin typeface="Trebuchet MS" pitchFamily="34" charset="0"/>
              </a:rPr>
              <a:t>GBIF Executive Secretary</a:t>
            </a:r>
            <a:endParaRPr lang="en-US" sz="1400" dirty="0">
              <a:solidFill>
                <a:schemeClr val="bg1"/>
              </a:solidFill>
              <a:latin typeface="Trebuchet MS" pitchFamily="34" charset="0"/>
            </a:endParaRPr>
          </a:p>
          <a:p>
            <a:pPr eaLnBrk="1" hangingPunct="1"/>
            <a:r>
              <a:rPr lang="en-US" sz="1400" u="sng" dirty="0">
                <a:solidFill>
                  <a:schemeClr val="accent1">
                    <a:lumMod val="20000"/>
                    <a:lumOff val="80000"/>
                  </a:schemeClr>
                </a:solidFill>
                <a:latin typeface="Trebuchet MS" pitchFamily="34" charset="0"/>
              </a:rPr>
              <a:t>dhobern@gbif.org</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524" t="159" r="19881" b="-159"/>
          <a:stretch/>
        </p:blipFill>
        <p:spPr>
          <a:xfrm>
            <a:off x="-97969" y="-51764"/>
            <a:ext cx="6096000" cy="6970019"/>
          </a:xfrm>
          <a:prstGeom prst="rect">
            <a:avLst/>
          </a:prstGeom>
        </p:spPr>
      </p:pic>
    </p:spTree>
    <p:extLst>
      <p:ext uri="{BB962C8B-B14F-4D97-AF65-F5344CB8AC3E}">
        <p14:creationId xmlns:p14="http://schemas.microsoft.com/office/powerpoint/2010/main" val="2514776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a:t>GBIC2: </a:t>
            </a:r>
            <a:r>
              <a:rPr lang="en-GB" dirty="0" smtClean="0"/>
              <a:t>Component Roadmaps</a:t>
            </a:r>
            <a:endParaRPr lang="en-GB" dirty="0"/>
          </a:p>
        </p:txBody>
      </p:sp>
      <p:sp>
        <p:nvSpPr>
          <p:cNvPr id="3" name="Text Placeholder 2"/>
          <p:cNvSpPr>
            <a:spLocks noGrp="1"/>
          </p:cNvSpPr>
          <p:nvPr>
            <p:ph type="body" sz="quarter" idx="10"/>
          </p:nvPr>
        </p:nvSpPr>
        <p:spPr/>
        <p:txBody>
          <a:bodyPr/>
          <a:lstStyle/>
          <a:p>
            <a:endParaRPr lang="en-GB" dirty="0"/>
          </a:p>
        </p:txBody>
      </p:sp>
      <p:sp>
        <p:nvSpPr>
          <p:cNvPr id="92" name="Content Placeholder 2"/>
          <p:cNvSpPr txBox="1">
            <a:spLocks/>
          </p:cNvSpPr>
          <p:nvPr/>
        </p:nvSpPr>
        <p:spPr>
          <a:xfrm>
            <a:off x="655337" y="1994297"/>
            <a:ext cx="7946572" cy="5177646"/>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AU" sz="2800" dirty="0" smtClean="0"/>
              <a:t>Define deliverables to be achieved</a:t>
            </a:r>
          </a:p>
          <a:p>
            <a:pPr marL="514350" indent="-514350">
              <a:buFont typeface="+mj-lt"/>
              <a:buAutoNum type="arabicPeriod"/>
            </a:pPr>
            <a:r>
              <a:rPr lang="en-AU" sz="2800" dirty="0" smtClean="0"/>
              <a:t>Identify known challenges and issues</a:t>
            </a:r>
          </a:p>
          <a:p>
            <a:pPr marL="514350" indent="-514350">
              <a:buFont typeface="+mj-lt"/>
              <a:buAutoNum type="arabicPeriod"/>
            </a:pPr>
            <a:r>
              <a:rPr lang="en-AU" sz="2800" dirty="0" smtClean="0"/>
              <a:t>Document existing standards and best practices</a:t>
            </a:r>
          </a:p>
          <a:p>
            <a:pPr marL="514350" indent="-514350">
              <a:buFont typeface="+mj-lt"/>
              <a:buAutoNum type="arabicPeriod"/>
            </a:pPr>
            <a:r>
              <a:rPr lang="en-AU" sz="2800" dirty="0" smtClean="0"/>
              <a:t>Identify existing infrastructures or tools for adoption/support/enhancement as components</a:t>
            </a:r>
          </a:p>
          <a:p>
            <a:pPr marL="514350" indent="-514350">
              <a:buFont typeface="+mj-lt"/>
              <a:buAutoNum type="arabicPeriod"/>
            </a:pPr>
            <a:r>
              <a:rPr lang="en-AU" sz="2800" dirty="0" smtClean="0"/>
              <a:t>Identify and describe missing components and required services</a:t>
            </a:r>
          </a:p>
          <a:p>
            <a:pPr marL="514350" indent="-514350">
              <a:buFont typeface="+mj-lt"/>
              <a:buAutoNum type="arabicPeriod"/>
            </a:pPr>
            <a:r>
              <a:rPr lang="en-AU" sz="2800" dirty="0" smtClean="0"/>
              <a:t>Identify dependencies or overlaps with other GBIO component areas</a:t>
            </a:r>
          </a:p>
          <a:p>
            <a:pPr marL="514350" indent="-514350">
              <a:buFont typeface="+mj-lt"/>
              <a:buAutoNum type="arabicPeriod"/>
            </a:pPr>
            <a:endParaRPr lang="en-AU" sz="2800" dirty="0"/>
          </a:p>
        </p:txBody>
      </p:sp>
      <p:grpSp>
        <p:nvGrpSpPr>
          <p:cNvPr id="12" name="Group 11"/>
          <p:cNvGrpSpPr/>
          <p:nvPr/>
        </p:nvGrpSpPr>
        <p:grpSpPr>
          <a:xfrm>
            <a:off x="857293" y="860602"/>
            <a:ext cx="7429414" cy="1074056"/>
            <a:chOff x="703655" y="806172"/>
            <a:chExt cx="7429414" cy="1074056"/>
          </a:xfrm>
        </p:grpSpPr>
        <p:grpSp>
          <p:nvGrpSpPr>
            <p:cNvPr id="38" name="Group 37"/>
            <p:cNvGrpSpPr/>
            <p:nvPr/>
          </p:nvGrpSpPr>
          <p:grpSpPr>
            <a:xfrm>
              <a:off x="7506951" y="929200"/>
              <a:ext cx="626118" cy="828000"/>
              <a:chOff x="3657358" y="3412273"/>
              <a:chExt cx="626118" cy="828000"/>
            </a:xfrm>
          </p:grpSpPr>
          <p:sp>
            <p:nvSpPr>
              <p:cNvPr id="34" name="Folded Corner 33"/>
              <p:cNvSpPr/>
              <p:nvPr/>
            </p:nvSpPr>
            <p:spPr>
              <a:xfrm>
                <a:off x="3657358" y="3412273"/>
                <a:ext cx="626118" cy="828000"/>
              </a:xfrm>
              <a:prstGeom prst="foldedCorner">
                <a:avLst>
                  <a:gd name="adj" fmla="val 36139"/>
                </a:avLst>
              </a:prstGeom>
              <a:ln w="38100">
                <a:solidFill>
                  <a:srgbClr val="6D806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0" name="Picture 29" descr="biodiversityknowledgenetw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968" y="3460701"/>
                <a:ext cx="526898" cy="526898"/>
              </a:xfrm>
              <a:prstGeom prst="rect">
                <a:avLst/>
              </a:prstGeom>
            </p:spPr>
          </p:pic>
        </p:grpSp>
        <p:grpSp>
          <p:nvGrpSpPr>
            <p:cNvPr id="39" name="Group 38"/>
            <p:cNvGrpSpPr>
              <a:grpSpLocks noChangeAspect="1"/>
            </p:cNvGrpSpPr>
            <p:nvPr/>
          </p:nvGrpSpPr>
          <p:grpSpPr>
            <a:xfrm>
              <a:off x="703655" y="983200"/>
              <a:ext cx="924618" cy="720000"/>
              <a:chOff x="4405305" y="1885156"/>
              <a:chExt cx="1671638" cy="1281910"/>
            </a:xfrm>
          </p:grpSpPr>
          <p:sp>
            <p:nvSpPr>
              <p:cNvPr id="40" name="Flowchart: Delay 39"/>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Flowchart: Delay 41"/>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3" name="Oval 42"/>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4" name="Flowchart: Delay 43"/>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5" name="Oval 44"/>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6" name="Flowchart: Delay 45"/>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7" name="Oval 46"/>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8" name="Flowchart: Delay 47"/>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9" name="Oval 48"/>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88" name="Right Arrow 87"/>
            <p:cNvSpPr/>
            <p:nvPr/>
          </p:nvSpPr>
          <p:spPr>
            <a:xfrm>
              <a:off x="2508948" y="1068622"/>
              <a:ext cx="601046" cy="54915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6" name="Right Arrow 95"/>
            <p:cNvSpPr/>
            <p:nvPr/>
          </p:nvSpPr>
          <p:spPr>
            <a:xfrm>
              <a:off x="6025229" y="1068622"/>
              <a:ext cx="601046" cy="54915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aphicFrame>
          <p:nvGraphicFramePr>
            <p:cNvPr id="9" name="Diagram 8"/>
            <p:cNvGraphicFramePr/>
            <p:nvPr>
              <p:extLst/>
            </p:nvPr>
          </p:nvGraphicFramePr>
          <p:xfrm>
            <a:off x="3990669" y="806172"/>
            <a:ext cx="1153885" cy="1074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Tree>
    <p:extLst>
      <p:ext uri="{BB962C8B-B14F-4D97-AF65-F5344CB8AC3E}">
        <p14:creationId xmlns:p14="http://schemas.microsoft.com/office/powerpoint/2010/main" val="268420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a:t>GBIC2: </a:t>
            </a:r>
            <a:r>
              <a:rPr lang="en-GB" dirty="0" smtClean="0"/>
              <a:t>Funding Roadmap Implementation</a:t>
            </a:r>
            <a:endParaRPr lang="en-GB" dirty="0"/>
          </a:p>
        </p:txBody>
      </p:sp>
      <p:sp>
        <p:nvSpPr>
          <p:cNvPr id="3" name="Text Placeholder 2"/>
          <p:cNvSpPr>
            <a:spLocks noGrp="1"/>
          </p:cNvSpPr>
          <p:nvPr>
            <p:ph type="body" sz="quarter" idx="10"/>
          </p:nvPr>
        </p:nvSpPr>
        <p:spPr/>
        <p:txBody>
          <a:bodyPr/>
          <a:lstStyle/>
          <a:p>
            <a:endParaRPr lang="en-GB" dirty="0"/>
          </a:p>
        </p:txBody>
      </p:sp>
      <p:sp>
        <p:nvSpPr>
          <p:cNvPr id="92" name="Content Placeholder 2"/>
          <p:cNvSpPr txBox="1">
            <a:spLocks/>
          </p:cNvSpPr>
          <p:nvPr/>
        </p:nvSpPr>
        <p:spPr>
          <a:xfrm>
            <a:off x="655337" y="1045029"/>
            <a:ext cx="7946572" cy="6126914"/>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800" b="1" dirty="0" smtClean="0"/>
              <a:t>International institutions and projects</a:t>
            </a:r>
          </a:p>
          <a:p>
            <a:pPr marL="514350" indent="-514350">
              <a:buFont typeface="+mj-lt"/>
              <a:buAutoNum type="arabicPeriod"/>
            </a:pPr>
            <a:r>
              <a:rPr lang="en-AU" sz="2800" dirty="0" smtClean="0"/>
              <a:t>Identify potential funding sources</a:t>
            </a:r>
          </a:p>
          <a:p>
            <a:pPr marL="514350" indent="-514350">
              <a:buFont typeface="+mj-lt"/>
              <a:buAutoNum type="arabicPeriod"/>
            </a:pPr>
            <a:r>
              <a:rPr lang="en-AU" sz="2800" dirty="0" smtClean="0"/>
              <a:t>Develop funding proposals to implement components</a:t>
            </a:r>
          </a:p>
          <a:p>
            <a:pPr marL="514350" indent="-514350">
              <a:buFont typeface="+mj-lt"/>
              <a:buAutoNum type="arabicPeriod"/>
            </a:pPr>
            <a:r>
              <a:rPr lang="en-AU" sz="2800" dirty="0" smtClean="0"/>
              <a:t>Plan sustainable delivery and long-term collaboration</a:t>
            </a:r>
          </a:p>
          <a:p>
            <a:r>
              <a:rPr lang="en-AU" sz="2800" b="1" dirty="0" smtClean="0"/>
              <a:t>Roadmap project office</a:t>
            </a:r>
          </a:p>
          <a:p>
            <a:pPr marL="514350" indent="-514350">
              <a:buFont typeface="+mj-lt"/>
              <a:buAutoNum type="arabicPeriod"/>
            </a:pPr>
            <a:r>
              <a:rPr lang="en-AU" sz="2800" dirty="0" smtClean="0"/>
              <a:t>Offer guidance on alignment with international plans</a:t>
            </a:r>
          </a:p>
          <a:p>
            <a:pPr marL="514350" indent="-514350">
              <a:buFont typeface="+mj-lt"/>
              <a:buAutoNum type="arabicPeriod"/>
            </a:pPr>
            <a:r>
              <a:rPr lang="en-AU" sz="2800" dirty="0" smtClean="0"/>
              <a:t>Coordinate letters of support from global community</a:t>
            </a:r>
          </a:p>
          <a:p>
            <a:r>
              <a:rPr lang="en-AU" sz="2800" b="1" dirty="0" smtClean="0"/>
              <a:t>International partners</a:t>
            </a:r>
          </a:p>
          <a:p>
            <a:pPr marL="514350" indent="-514350">
              <a:buFont typeface="+mj-lt"/>
              <a:buAutoNum type="arabicPeriod"/>
            </a:pPr>
            <a:r>
              <a:rPr lang="en-AU" sz="2800" dirty="0" smtClean="0"/>
              <a:t>Provide requirements / advice / implementation support</a:t>
            </a:r>
          </a:p>
          <a:p>
            <a:pPr marL="514350" indent="-514350">
              <a:buFont typeface="+mj-lt"/>
              <a:buAutoNum type="arabicPeriod"/>
            </a:pPr>
            <a:r>
              <a:rPr lang="en-AU" sz="2800" dirty="0" smtClean="0"/>
              <a:t>Align activities with funded components</a:t>
            </a:r>
          </a:p>
          <a:p>
            <a:pPr marL="514350" indent="-514350">
              <a:buFont typeface="+mj-lt"/>
              <a:buAutoNum type="arabicPeriod"/>
            </a:pPr>
            <a:endParaRPr lang="en-AU" sz="2800" dirty="0"/>
          </a:p>
        </p:txBody>
      </p:sp>
    </p:spTree>
    <p:extLst>
      <p:ext uri="{BB962C8B-B14F-4D97-AF65-F5344CB8AC3E}">
        <p14:creationId xmlns:p14="http://schemas.microsoft.com/office/powerpoint/2010/main" val="176549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025" y="6215063"/>
            <a:ext cx="9620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55002" y="893689"/>
            <a:ext cx="8433996" cy="2246769"/>
          </a:xfrm>
          <a:prstGeom prst="rect">
            <a:avLst/>
          </a:prstGeom>
        </p:spPr>
        <p:txBody>
          <a:bodyPr wrap="square">
            <a:spAutoFit/>
          </a:bodyPr>
          <a:lstStyle/>
          <a:p>
            <a:r>
              <a:rPr lang="en-GB" sz="2400" dirty="0" smtClean="0">
                <a:solidFill>
                  <a:srgbClr val="231F20"/>
                </a:solidFill>
                <a:latin typeface="Calibri" panose="020F0502020204030204" pitchFamily="34" charset="0"/>
                <a:ea typeface="Times New Roman" panose="02020603050405020304" pitchFamily="18" charset="0"/>
              </a:rPr>
              <a:t>Re-engineering data indexing: current situation</a:t>
            </a:r>
          </a:p>
          <a:p>
            <a:r>
              <a:rPr lang="en-GB" sz="2400" b="1" dirty="0" smtClean="0">
                <a:solidFill>
                  <a:srgbClr val="1F497D"/>
                </a:solidFill>
                <a:latin typeface="Calibri" panose="020F0502020204030204" pitchFamily="34" charset="0"/>
                <a:ea typeface="Times New Roman" panose="02020603050405020304" pitchFamily="18" charset="0"/>
              </a:rPr>
              <a:t>     			</a:t>
            </a:r>
          </a:p>
          <a:p>
            <a:endParaRPr lang="en-GB" sz="2400" b="1" dirty="0">
              <a:solidFill>
                <a:srgbClr val="1F497D"/>
              </a:solidFill>
              <a:latin typeface="Calibri" panose="020F0502020204030204" pitchFamily="34" charset="0"/>
              <a:ea typeface="Times New Roman" panose="02020603050405020304" pitchFamily="18" charset="0"/>
            </a:endParaRPr>
          </a:p>
          <a:p>
            <a:endParaRPr lang="en-GB" sz="2400" b="1" dirty="0" smtClean="0">
              <a:solidFill>
                <a:srgbClr val="1F497D"/>
              </a:solidFill>
              <a:latin typeface="Calibri" panose="020F0502020204030204" pitchFamily="34" charset="0"/>
              <a:ea typeface="Times New Roman" panose="02020603050405020304" pitchFamily="18" charset="0"/>
            </a:endParaRPr>
          </a:p>
          <a:p>
            <a:endParaRPr lang="en-GB" sz="2400" b="1" dirty="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1F497D"/>
              </a:solidFill>
              <a:latin typeface="Calibri" panose="020F0502020204030204" pitchFamily="34" charset="0"/>
              <a:ea typeface="Times New Roman" panose="02020603050405020304" pitchFamily="18" charset="0"/>
            </a:endParaRPr>
          </a:p>
        </p:txBody>
      </p:sp>
      <p:sp>
        <p:nvSpPr>
          <p:cNvPr id="3" name="Rectangle 2"/>
          <p:cNvSpPr/>
          <p:nvPr/>
        </p:nvSpPr>
        <p:spPr>
          <a:xfrm>
            <a:off x="355001" y="221436"/>
            <a:ext cx="7685445" cy="523220"/>
          </a:xfrm>
          <a:prstGeom prst="rect">
            <a:avLst/>
          </a:prstGeom>
        </p:spPr>
        <p:txBody>
          <a:bodyPr wrap="square">
            <a:spAutoFit/>
          </a:bodyPr>
          <a:lstStyle/>
          <a:p>
            <a:r>
              <a:rPr lang="en-US" sz="2800" cap="all" dirty="0" smtClean="0">
                <a:solidFill>
                  <a:srgbClr val="509E2F"/>
                </a:solidFill>
                <a:latin typeface="Arial"/>
                <a:cs typeface="Arial"/>
              </a:rPr>
              <a:t>informatics </a:t>
            </a:r>
            <a:r>
              <a:rPr lang="en-US" sz="2800" cap="all" dirty="0">
                <a:solidFill>
                  <a:srgbClr val="509E2F"/>
                </a:solidFill>
                <a:latin typeface="Arial"/>
                <a:cs typeface="Arial"/>
              </a:rPr>
              <a:t>and data priorities</a:t>
            </a:r>
            <a:endParaRPr lang="en-GB" sz="2800" cap="all" dirty="0">
              <a:solidFill>
                <a:srgbClr val="509E2F"/>
              </a:solidFill>
              <a:latin typeface="Arial"/>
              <a:cs typeface="Arial"/>
            </a:endParaRPr>
          </a:p>
        </p:txBody>
      </p:sp>
      <p:pic>
        <p:nvPicPr>
          <p:cNvPr id="14" name="Picture 13" descr="Screen Shot 2018-02-03 at 19.12.41.png"/>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917223" y="1383984"/>
            <a:ext cx="7123222" cy="2289825"/>
          </a:xfrm>
          <a:prstGeom prst="rect">
            <a:avLst/>
          </a:prstGeom>
        </p:spPr>
      </p:pic>
      <p:grpSp>
        <p:nvGrpSpPr>
          <p:cNvPr id="59" name="Group 58"/>
          <p:cNvGrpSpPr/>
          <p:nvPr/>
        </p:nvGrpSpPr>
        <p:grpSpPr>
          <a:xfrm>
            <a:off x="1134248" y="1867575"/>
            <a:ext cx="6206034" cy="1322643"/>
            <a:chOff x="1134248" y="1672635"/>
            <a:chExt cx="6206034" cy="1322643"/>
          </a:xfrm>
        </p:grpSpPr>
        <p:grpSp>
          <p:nvGrpSpPr>
            <p:cNvPr id="7" name="Group 6"/>
            <p:cNvGrpSpPr/>
            <p:nvPr/>
          </p:nvGrpSpPr>
          <p:grpSpPr>
            <a:xfrm>
              <a:off x="1134248" y="1874894"/>
              <a:ext cx="6206034" cy="1120384"/>
              <a:chOff x="1046496" y="1536789"/>
              <a:chExt cx="6206034" cy="1120384"/>
            </a:xfrm>
          </p:grpSpPr>
          <p:sp>
            <p:nvSpPr>
              <p:cNvPr id="8" name="TextBox 7"/>
              <p:cNvSpPr txBox="1"/>
              <p:nvPr/>
            </p:nvSpPr>
            <p:spPr>
              <a:xfrm>
                <a:off x="2057825" y="2177585"/>
                <a:ext cx="643781" cy="274320"/>
              </a:xfrm>
              <a:prstGeom prst="rect">
                <a:avLst/>
              </a:prstGeom>
              <a:noFill/>
            </p:spPr>
            <p:txBody>
              <a:bodyPr wrap="square" lIns="0" tIns="0" rIns="0" bIns="0" rtlCol="0" anchor="t">
                <a:noAutofit/>
              </a:bodyPr>
              <a:lstStyle/>
              <a:p>
                <a:pPr algn="ctr"/>
                <a:r>
                  <a:rPr lang="en-US" sz="800" b="1" dirty="0" smtClean="0"/>
                  <a:t>Validations</a:t>
                </a:r>
                <a:endParaRPr lang="en-US" sz="14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651" y="1555365"/>
                <a:ext cx="412804" cy="536981"/>
              </a:xfrm>
              <a:prstGeom prst="rect">
                <a:avLst/>
              </a:prstGeom>
            </p:spPr>
          </p:pic>
          <p:sp>
            <p:nvSpPr>
              <p:cNvPr id="10" name="TextBox 9"/>
              <p:cNvSpPr txBox="1"/>
              <p:nvPr/>
            </p:nvSpPr>
            <p:spPr>
              <a:xfrm>
                <a:off x="3040245" y="2190792"/>
                <a:ext cx="1186246" cy="210538"/>
              </a:xfrm>
              <a:prstGeom prst="rect">
                <a:avLst/>
              </a:prstGeom>
              <a:noFill/>
            </p:spPr>
            <p:txBody>
              <a:bodyPr wrap="square" lIns="0" tIns="0" rIns="0" bIns="0" rtlCol="0" anchor="t">
                <a:noAutofit/>
              </a:bodyPr>
              <a:lstStyle/>
              <a:p>
                <a:pPr algn="ctr"/>
                <a:r>
                  <a:rPr lang="en-US" sz="800" b="1" dirty="0" smtClean="0"/>
                  <a:t>Data cleaning and Interpretation</a:t>
                </a:r>
                <a:endParaRPr lang="en-US" sz="1400" b="1" dirty="0"/>
              </a:p>
            </p:txBody>
          </p:sp>
          <p:sp>
            <p:nvSpPr>
              <p:cNvPr id="11" name="TextBox 10"/>
              <p:cNvSpPr txBox="1"/>
              <p:nvPr/>
            </p:nvSpPr>
            <p:spPr>
              <a:xfrm>
                <a:off x="4455953" y="2243848"/>
                <a:ext cx="643781" cy="274320"/>
              </a:xfrm>
              <a:prstGeom prst="rect">
                <a:avLst/>
              </a:prstGeom>
              <a:noFill/>
            </p:spPr>
            <p:txBody>
              <a:bodyPr wrap="square" lIns="0" tIns="0" rIns="0" bIns="0" rtlCol="0" anchor="t">
                <a:noAutofit/>
              </a:bodyPr>
              <a:lstStyle/>
              <a:p>
                <a:pPr algn="ctr"/>
                <a:r>
                  <a:rPr lang="en-US" sz="800" b="1" dirty="0" smtClean="0"/>
                  <a:t>Data store</a:t>
                </a:r>
                <a:endParaRPr lang="en-US" sz="1400" b="1"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96" y="1536789"/>
                <a:ext cx="529915" cy="555557"/>
              </a:xfrm>
              <a:prstGeom prst="rect">
                <a:avLst/>
              </a:prstGeom>
            </p:spPr>
          </p:pic>
          <p:cxnSp>
            <p:nvCxnSpPr>
              <p:cNvPr id="13" name="Straight Arrow Connector 12"/>
              <p:cNvCxnSpPr/>
              <p:nvPr/>
            </p:nvCxnSpPr>
            <p:spPr>
              <a:xfrm>
                <a:off x="6228923" y="1881937"/>
                <a:ext cx="379826"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3095198" y="1617723"/>
                <a:ext cx="878347" cy="535387"/>
                <a:chOff x="2414844" y="1621628"/>
                <a:chExt cx="878347" cy="535387"/>
              </a:xfrm>
            </p:grpSpPr>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4844" y="1621628"/>
                  <a:ext cx="493776" cy="513014"/>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3553" y="1621628"/>
                  <a:ext cx="469638" cy="535387"/>
                </a:xfrm>
                <a:prstGeom prst="rect">
                  <a:avLst/>
                </a:prstGeom>
              </p:spPr>
            </p:pic>
          </p:grpSp>
          <p:sp>
            <p:nvSpPr>
              <p:cNvPr id="17" name="TextBox 16"/>
              <p:cNvSpPr txBox="1"/>
              <p:nvPr/>
            </p:nvSpPr>
            <p:spPr>
              <a:xfrm>
                <a:off x="1046496" y="2149062"/>
                <a:ext cx="643781" cy="508111"/>
              </a:xfrm>
              <a:prstGeom prst="rect">
                <a:avLst/>
              </a:prstGeom>
              <a:noFill/>
            </p:spPr>
            <p:txBody>
              <a:bodyPr wrap="square" lIns="0" tIns="0" rIns="0" bIns="0" rtlCol="0" anchor="t">
                <a:noAutofit/>
              </a:bodyPr>
              <a:lstStyle/>
              <a:p>
                <a:pPr algn="ctr"/>
                <a:r>
                  <a:rPr lang="en-US" sz="800" b="1" dirty="0" err="1" smtClean="0"/>
                  <a:t>DwC</a:t>
                </a:r>
                <a:r>
                  <a:rPr lang="en-US" sz="800" b="1" dirty="0" smtClean="0"/>
                  <a:t>-A</a:t>
                </a:r>
              </a:p>
              <a:p>
                <a:pPr algn="ctr"/>
                <a:r>
                  <a:rPr lang="en-US" sz="800" b="1" dirty="0" smtClean="0"/>
                  <a:t>IPT</a:t>
                </a:r>
                <a:endParaRPr lang="en-US" sz="1400" b="1" dirty="0"/>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4443" y="1547907"/>
                <a:ext cx="464670" cy="544439"/>
              </a:xfrm>
              <a:prstGeom prst="rect">
                <a:avLst/>
              </a:prstGeom>
            </p:spPr>
          </p:pic>
          <p:sp>
            <p:nvSpPr>
              <p:cNvPr id="19" name="TextBox 18"/>
              <p:cNvSpPr txBox="1"/>
              <p:nvPr/>
            </p:nvSpPr>
            <p:spPr>
              <a:xfrm>
                <a:off x="6608749" y="2172402"/>
                <a:ext cx="643781" cy="274320"/>
              </a:xfrm>
              <a:prstGeom prst="rect">
                <a:avLst/>
              </a:prstGeom>
              <a:noFill/>
            </p:spPr>
            <p:txBody>
              <a:bodyPr wrap="square" lIns="0" tIns="0" rIns="0" bIns="0" rtlCol="0" anchor="t">
                <a:noAutofit/>
              </a:bodyPr>
              <a:lstStyle/>
              <a:p>
                <a:pPr algn="ctr"/>
                <a:r>
                  <a:rPr lang="en-US" sz="800" b="1" dirty="0" smtClean="0"/>
                  <a:t>ALA Portal</a:t>
                </a:r>
                <a:endParaRPr lang="en-US" sz="1400" b="1" dirty="0"/>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6157" y="1597401"/>
                <a:ext cx="494945" cy="49494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3569" y="1575665"/>
                <a:ext cx="521366" cy="625640"/>
              </a:xfrm>
              <a:prstGeom prst="rect">
                <a:avLst/>
              </a:prstGeom>
            </p:spPr>
          </p:pic>
          <p:sp>
            <p:nvSpPr>
              <p:cNvPr id="22" name="TextBox 21"/>
              <p:cNvSpPr txBox="1"/>
              <p:nvPr/>
            </p:nvSpPr>
            <p:spPr>
              <a:xfrm>
                <a:off x="5533172" y="2250231"/>
                <a:ext cx="643781" cy="274320"/>
              </a:xfrm>
              <a:prstGeom prst="rect">
                <a:avLst/>
              </a:prstGeom>
              <a:noFill/>
            </p:spPr>
            <p:txBody>
              <a:bodyPr wrap="square" lIns="0" tIns="0" rIns="0" bIns="0" rtlCol="0" anchor="t">
                <a:noAutofit/>
              </a:bodyPr>
              <a:lstStyle/>
              <a:p>
                <a:pPr algn="ctr"/>
                <a:r>
                  <a:rPr lang="en-US" sz="800" b="1" dirty="0" smtClean="0"/>
                  <a:t>API</a:t>
                </a:r>
                <a:endParaRPr lang="en-US" sz="1400" b="1" dirty="0"/>
              </a:p>
            </p:txBody>
          </p:sp>
          <p:cxnSp>
            <p:nvCxnSpPr>
              <p:cNvPr id="23" name="Straight Arrow Connector 22"/>
              <p:cNvCxnSpPr/>
              <p:nvPr/>
            </p:nvCxnSpPr>
            <p:spPr>
              <a:xfrm flipH="1">
                <a:off x="5099734" y="1888485"/>
                <a:ext cx="433438" cy="851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660419" y="1881937"/>
                <a:ext cx="379826" cy="0"/>
              </a:xfrm>
              <a:prstGeom prst="straightConnector1">
                <a:avLst/>
              </a:prstGeom>
              <a:ln>
                <a:solidFill>
                  <a:srgbClr val="FF6600"/>
                </a:solidFill>
                <a:prstDash val="dashDot"/>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036315" y="1881937"/>
                <a:ext cx="379826" cy="0"/>
              </a:xfrm>
              <a:prstGeom prst="straightConnector1">
                <a:avLst/>
              </a:prstGeom>
              <a:ln>
                <a:solidFill>
                  <a:srgbClr val="FF6600"/>
                </a:solidFill>
                <a:prstDash val="dashDot"/>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677999" y="1881937"/>
                <a:ext cx="379826"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49" name="Rounded Rectangle 48"/>
            <p:cNvSpPr/>
            <p:nvPr/>
          </p:nvSpPr>
          <p:spPr>
            <a:xfrm>
              <a:off x="2145577" y="1672635"/>
              <a:ext cx="2055468" cy="1190021"/>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grpSp>
      <p:grpSp>
        <p:nvGrpSpPr>
          <p:cNvPr id="6" name="Group 5"/>
          <p:cNvGrpSpPr/>
          <p:nvPr/>
        </p:nvGrpSpPr>
        <p:grpSpPr>
          <a:xfrm>
            <a:off x="1100668" y="4390716"/>
            <a:ext cx="6939777" cy="2267205"/>
            <a:chOff x="1073816" y="3736626"/>
            <a:chExt cx="6939777" cy="2267205"/>
          </a:xfrm>
        </p:grpSpPr>
        <p:pic>
          <p:nvPicPr>
            <p:cNvPr id="16" name="Picture 15" descr="Screen Shot 2018-02-03 at 19.13.53.png"/>
            <p:cNvPicPr>
              <a:picLocks noChangeAspect="1"/>
            </p:cNvPicPr>
            <p:nvPr/>
          </p:nvPicPr>
          <p:blipFill>
            <a:blip r:embed="rId12">
              <a:alphaModFix amt="25000"/>
              <a:extLst>
                <a:ext uri="{28A0092B-C50C-407E-A947-70E740481C1C}">
                  <a14:useLocalDpi xmlns:a14="http://schemas.microsoft.com/office/drawing/2010/main" val="0"/>
                </a:ext>
              </a:extLst>
            </a:blip>
            <a:stretch>
              <a:fillRect/>
            </a:stretch>
          </p:blipFill>
          <p:spPr>
            <a:xfrm>
              <a:off x="1073816" y="3736626"/>
              <a:ext cx="6939777" cy="2267205"/>
            </a:xfrm>
            <a:prstGeom prst="rect">
              <a:avLst/>
            </a:prstGeom>
          </p:spPr>
        </p:pic>
        <p:grpSp>
          <p:nvGrpSpPr>
            <p:cNvPr id="29" name="Group 28"/>
            <p:cNvGrpSpPr/>
            <p:nvPr/>
          </p:nvGrpSpPr>
          <p:grpSpPr>
            <a:xfrm>
              <a:off x="1211226" y="4310037"/>
              <a:ext cx="6206034" cy="1250936"/>
              <a:chOff x="1046496" y="1536789"/>
              <a:chExt cx="6206034" cy="1250936"/>
            </a:xfrm>
          </p:grpSpPr>
          <p:sp>
            <p:nvSpPr>
              <p:cNvPr id="30" name="TextBox 29"/>
              <p:cNvSpPr txBox="1"/>
              <p:nvPr/>
            </p:nvSpPr>
            <p:spPr>
              <a:xfrm>
                <a:off x="2057825" y="2177585"/>
                <a:ext cx="643781" cy="274320"/>
              </a:xfrm>
              <a:prstGeom prst="rect">
                <a:avLst/>
              </a:prstGeom>
              <a:noFill/>
            </p:spPr>
            <p:txBody>
              <a:bodyPr wrap="square" lIns="0" tIns="0" rIns="0" bIns="0" rtlCol="0" anchor="t">
                <a:noAutofit/>
              </a:bodyPr>
              <a:lstStyle/>
              <a:p>
                <a:pPr algn="ctr"/>
                <a:r>
                  <a:rPr lang="en-US" sz="800" b="1" dirty="0" smtClean="0"/>
                  <a:t>Validations</a:t>
                </a:r>
                <a:endParaRPr lang="en-US" sz="1400" b="1" dirty="0"/>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651" y="1555365"/>
                <a:ext cx="412804" cy="536981"/>
              </a:xfrm>
              <a:prstGeom prst="rect">
                <a:avLst/>
              </a:prstGeom>
            </p:spPr>
          </p:pic>
          <p:sp>
            <p:nvSpPr>
              <p:cNvPr id="32" name="TextBox 31"/>
              <p:cNvSpPr txBox="1"/>
              <p:nvPr/>
            </p:nvSpPr>
            <p:spPr>
              <a:xfrm>
                <a:off x="3040245" y="2190792"/>
                <a:ext cx="1186246" cy="210538"/>
              </a:xfrm>
              <a:prstGeom prst="rect">
                <a:avLst/>
              </a:prstGeom>
              <a:noFill/>
            </p:spPr>
            <p:txBody>
              <a:bodyPr wrap="square" lIns="0" tIns="0" rIns="0" bIns="0" rtlCol="0" anchor="t">
                <a:noAutofit/>
              </a:bodyPr>
              <a:lstStyle/>
              <a:p>
                <a:pPr algn="ctr"/>
                <a:r>
                  <a:rPr lang="en-US" sz="800" b="1" dirty="0" smtClean="0"/>
                  <a:t>Data cleaning and interpretation</a:t>
                </a:r>
                <a:endParaRPr lang="en-US" sz="1400" b="1" dirty="0"/>
              </a:p>
            </p:txBody>
          </p:sp>
          <p:sp>
            <p:nvSpPr>
              <p:cNvPr id="33" name="TextBox 32"/>
              <p:cNvSpPr txBox="1"/>
              <p:nvPr/>
            </p:nvSpPr>
            <p:spPr>
              <a:xfrm>
                <a:off x="4455953" y="2243848"/>
                <a:ext cx="643781" cy="274320"/>
              </a:xfrm>
              <a:prstGeom prst="rect">
                <a:avLst/>
              </a:prstGeom>
              <a:noFill/>
            </p:spPr>
            <p:txBody>
              <a:bodyPr wrap="square" lIns="0" tIns="0" rIns="0" bIns="0" rtlCol="0" anchor="t">
                <a:noAutofit/>
              </a:bodyPr>
              <a:lstStyle/>
              <a:p>
                <a:pPr algn="ctr"/>
                <a:r>
                  <a:rPr lang="en-US" sz="800" b="1" dirty="0" smtClean="0"/>
                  <a:t>Data store</a:t>
                </a:r>
                <a:endParaRPr lang="en-US" sz="1400" b="1" dirty="0"/>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96" y="1536789"/>
                <a:ext cx="529915" cy="555557"/>
              </a:xfrm>
              <a:prstGeom prst="rect">
                <a:avLst/>
              </a:prstGeom>
            </p:spPr>
          </p:pic>
          <p:cxnSp>
            <p:nvCxnSpPr>
              <p:cNvPr id="35" name="Straight Arrow Connector 34"/>
              <p:cNvCxnSpPr/>
              <p:nvPr/>
            </p:nvCxnSpPr>
            <p:spPr>
              <a:xfrm>
                <a:off x="6228923" y="1881937"/>
                <a:ext cx="379826"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3095198" y="1617723"/>
                <a:ext cx="878347" cy="535387"/>
                <a:chOff x="2414844" y="1621628"/>
                <a:chExt cx="878347" cy="535387"/>
              </a:xfrm>
            </p:grpSpPr>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4844" y="1621628"/>
                  <a:ext cx="493776" cy="513014"/>
                </a:xfrm>
                <a:prstGeom prst="rect">
                  <a:avLst/>
                </a:prstGeom>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3553" y="1621628"/>
                  <a:ext cx="469638" cy="535387"/>
                </a:xfrm>
                <a:prstGeom prst="rect">
                  <a:avLst/>
                </a:prstGeom>
              </p:spPr>
            </p:pic>
          </p:grpSp>
          <p:sp>
            <p:nvSpPr>
              <p:cNvPr id="37" name="TextBox 36"/>
              <p:cNvSpPr txBox="1"/>
              <p:nvPr/>
            </p:nvSpPr>
            <p:spPr>
              <a:xfrm>
                <a:off x="1046496" y="2149062"/>
                <a:ext cx="643781" cy="638663"/>
              </a:xfrm>
              <a:prstGeom prst="rect">
                <a:avLst/>
              </a:prstGeom>
              <a:noFill/>
            </p:spPr>
            <p:txBody>
              <a:bodyPr wrap="square" lIns="0" tIns="0" rIns="0" bIns="0" rtlCol="0" anchor="t">
                <a:noAutofit/>
              </a:bodyPr>
              <a:lstStyle/>
              <a:p>
                <a:pPr algn="ctr"/>
                <a:r>
                  <a:rPr lang="en-US" sz="800" b="1" dirty="0" err="1" smtClean="0"/>
                  <a:t>DwC</a:t>
                </a:r>
                <a:r>
                  <a:rPr lang="en-US" sz="800" b="1" dirty="0" smtClean="0"/>
                  <a:t>-A</a:t>
                </a:r>
              </a:p>
              <a:p>
                <a:pPr algn="ctr"/>
                <a:r>
                  <a:rPr lang="en-US" sz="800" b="1" dirty="0" smtClean="0"/>
                  <a:t>IPT</a:t>
                </a:r>
              </a:p>
              <a:p>
                <a:pPr algn="ctr"/>
                <a:r>
                  <a:rPr lang="en-US" sz="800" b="1" dirty="0" err="1" smtClean="0"/>
                  <a:t>DiGIR</a:t>
                </a:r>
                <a:endParaRPr lang="en-US" sz="800" b="1" dirty="0" smtClean="0"/>
              </a:p>
              <a:p>
                <a:pPr algn="ctr"/>
                <a:r>
                  <a:rPr lang="en-US" sz="800" b="1" dirty="0" err="1" smtClean="0"/>
                  <a:t>BioCASE</a:t>
                </a:r>
                <a:endParaRPr lang="en-US" sz="800" b="1" dirty="0" smtClean="0"/>
              </a:p>
              <a:p>
                <a:pPr algn="ctr"/>
                <a:r>
                  <a:rPr lang="en-US" sz="800" b="1" dirty="0" smtClean="0"/>
                  <a:t>TAPIR</a:t>
                </a:r>
                <a:endParaRPr lang="en-US" sz="1400" b="1" dirty="0"/>
              </a:p>
            </p:txBody>
          </p:sp>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4443" y="1547907"/>
                <a:ext cx="464670" cy="544439"/>
              </a:xfrm>
              <a:prstGeom prst="rect">
                <a:avLst/>
              </a:prstGeom>
            </p:spPr>
          </p:pic>
          <p:sp>
            <p:nvSpPr>
              <p:cNvPr id="39" name="TextBox 38"/>
              <p:cNvSpPr txBox="1"/>
              <p:nvPr/>
            </p:nvSpPr>
            <p:spPr>
              <a:xfrm>
                <a:off x="6608749" y="2172402"/>
                <a:ext cx="643781" cy="274320"/>
              </a:xfrm>
              <a:prstGeom prst="rect">
                <a:avLst/>
              </a:prstGeom>
              <a:noFill/>
            </p:spPr>
            <p:txBody>
              <a:bodyPr wrap="square" lIns="0" tIns="0" rIns="0" bIns="0" rtlCol="0" anchor="t">
                <a:noAutofit/>
              </a:bodyPr>
              <a:lstStyle/>
              <a:p>
                <a:pPr algn="ctr"/>
                <a:r>
                  <a:rPr lang="en-US" sz="800" b="1" dirty="0" smtClean="0"/>
                  <a:t>GBIF Portal</a:t>
                </a:r>
                <a:endParaRPr lang="en-US" sz="1400" b="1" dirty="0"/>
              </a:p>
            </p:txBody>
          </p:sp>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6157" y="1597401"/>
                <a:ext cx="494945" cy="494945"/>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3569" y="1575665"/>
                <a:ext cx="521366" cy="625640"/>
              </a:xfrm>
              <a:prstGeom prst="rect">
                <a:avLst/>
              </a:prstGeom>
            </p:spPr>
          </p:pic>
          <p:sp>
            <p:nvSpPr>
              <p:cNvPr id="42" name="TextBox 41"/>
              <p:cNvSpPr txBox="1"/>
              <p:nvPr/>
            </p:nvSpPr>
            <p:spPr>
              <a:xfrm>
                <a:off x="5533172" y="2250231"/>
                <a:ext cx="643781" cy="274320"/>
              </a:xfrm>
              <a:prstGeom prst="rect">
                <a:avLst/>
              </a:prstGeom>
              <a:noFill/>
            </p:spPr>
            <p:txBody>
              <a:bodyPr wrap="square" lIns="0" tIns="0" rIns="0" bIns="0" rtlCol="0" anchor="t">
                <a:noAutofit/>
              </a:bodyPr>
              <a:lstStyle/>
              <a:p>
                <a:pPr algn="ctr"/>
                <a:r>
                  <a:rPr lang="en-US" sz="800" b="1" dirty="0" smtClean="0"/>
                  <a:t>API</a:t>
                </a:r>
                <a:endParaRPr lang="en-US" sz="1400" b="1" dirty="0"/>
              </a:p>
            </p:txBody>
          </p:sp>
          <p:cxnSp>
            <p:nvCxnSpPr>
              <p:cNvPr id="43" name="Straight Arrow Connector 42"/>
              <p:cNvCxnSpPr/>
              <p:nvPr/>
            </p:nvCxnSpPr>
            <p:spPr>
              <a:xfrm flipH="1">
                <a:off x="5099734" y="1888485"/>
                <a:ext cx="433438" cy="851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660419" y="1881937"/>
                <a:ext cx="379826" cy="0"/>
              </a:xfrm>
              <a:prstGeom prst="straightConnector1">
                <a:avLst/>
              </a:prstGeom>
              <a:ln>
                <a:solidFill>
                  <a:srgbClr val="FF6600"/>
                </a:solidFill>
                <a:prstDash val="dashDot"/>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036315" y="1881937"/>
                <a:ext cx="379826" cy="0"/>
              </a:xfrm>
              <a:prstGeom prst="straightConnector1">
                <a:avLst/>
              </a:prstGeom>
              <a:ln>
                <a:solidFill>
                  <a:srgbClr val="FF6600"/>
                </a:solidFill>
                <a:prstDash val="dashDot"/>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77999" y="1881937"/>
                <a:ext cx="379826"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51" name="Rounded Rectangle 50"/>
            <p:cNvSpPr/>
            <p:nvPr/>
          </p:nvSpPr>
          <p:spPr>
            <a:xfrm>
              <a:off x="2232194" y="4101395"/>
              <a:ext cx="2055468" cy="1190021"/>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grpSp>
      <p:grpSp>
        <p:nvGrpSpPr>
          <p:cNvPr id="5" name="Group 4"/>
          <p:cNvGrpSpPr/>
          <p:nvPr/>
        </p:nvGrpSpPr>
        <p:grpSpPr>
          <a:xfrm>
            <a:off x="2114649" y="3817246"/>
            <a:ext cx="3242444" cy="286240"/>
            <a:chOff x="827272" y="6369881"/>
            <a:chExt cx="3242444" cy="286240"/>
          </a:xfrm>
        </p:grpSpPr>
        <p:sp>
          <p:nvSpPr>
            <p:cNvPr id="52" name="Rounded Rectangle 51"/>
            <p:cNvSpPr/>
            <p:nvPr/>
          </p:nvSpPr>
          <p:spPr>
            <a:xfrm>
              <a:off x="827272" y="6369881"/>
              <a:ext cx="3166165" cy="286240"/>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sp>
          <p:nvSpPr>
            <p:cNvPr id="4" name="TextBox 3"/>
            <p:cNvSpPr txBox="1"/>
            <p:nvPr/>
          </p:nvSpPr>
          <p:spPr>
            <a:xfrm>
              <a:off x="844917" y="6409900"/>
              <a:ext cx="3224799" cy="246221"/>
            </a:xfrm>
            <a:prstGeom prst="rect">
              <a:avLst/>
            </a:prstGeom>
            <a:noFill/>
          </p:spPr>
          <p:txBody>
            <a:bodyPr wrap="none" rtlCol="0">
              <a:spAutoFit/>
            </a:bodyPr>
            <a:lstStyle/>
            <a:p>
              <a:r>
                <a:rPr lang="en-US" sz="1000" b="1" dirty="0" smtClean="0"/>
                <a:t>Temporal, geographic, taxonomic, identification</a:t>
              </a:r>
              <a:r>
                <a:rPr lang="is-IS" sz="1000" b="1" dirty="0" smtClean="0"/>
                <a:t>…</a:t>
              </a:r>
              <a:endParaRPr lang="en-US" sz="1000" b="1" dirty="0"/>
            </a:p>
          </p:txBody>
        </p:sp>
      </p:grpSp>
      <p:cxnSp>
        <p:nvCxnSpPr>
          <p:cNvPr id="54" name="Straight Arrow Connector 53"/>
          <p:cNvCxnSpPr/>
          <p:nvPr/>
        </p:nvCxnSpPr>
        <p:spPr>
          <a:xfrm>
            <a:off x="2893188" y="3051213"/>
            <a:ext cx="0" cy="530167"/>
          </a:xfrm>
          <a:prstGeom prst="straightConnector1">
            <a:avLst/>
          </a:prstGeom>
          <a:ln w="3175" cmpd="sng">
            <a:solidFill>
              <a:srgbClr val="FF66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852001" y="4225319"/>
            <a:ext cx="0" cy="530166"/>
          </a:xfrm>
          <a:prstGeom prst="straightConnector1">
            <a:avLst/>
          </a:prstGeom>
          <a:ln w="3175" cmpd="sng">
            <a:solidFill>
              <a:srgbClr val="FF6600"/>
            </a:solidFill>
            <a:prstDash val="sysDot"/>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178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025" y="6215063"/>
            <a:ext cx="9620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55002" y="893689"/>
            <a:ext cx="8433996" cy="5940088"/>
          </a:xfrm>
          <a:prstGeom prst="rect">
            <a:avLst/>
          </a:prstGeom>
        </p:spPr>
        <p:txBody>
          <a:bodyPr wrap="square">
            <a:spAutoFit/>
          </a:bodyPr>
          <a:lstStyle/>
          <a:p>
            <a:r>
              <a:rPr lang="en-GB" sz="2400" dirty="0" smtClean="0">
                <a:solidFill>
                  <a:srgbClr val="231F20"/>
                </a:solidFill>
                <a:latin typeface="Calibri" panose="020F0502020204030204" pitchFamily="34" charset="0"/>
                <a:ea typeface="Times New Roman" panose="02020603050405020304" pitchFamily="18" charset="0"/>
              </a:rPr>
              <a:t>Re-engineering data indexing: architecture vision</a:t>
            </a:r>
          </a:p>
          <a:p>
            <a:r>
              <a:rPr lang="en-GB" sz="2400" b="1" dirty="0" smtClean="0">
                <a:solidFill>
                  <a:srgbClr val="1F497D"/>
                </a:solidFill>
                <a:latin typeface="Calibri" panose="020F0502020204030204" pitchFamily="34" charset="0"/>
                <a:ea typeface="Times New Roman" panose="02020603050405020304" pitchFamily="18" charset="0"/>
              </a:rPr>
              <a:t>     			</a:t>
            </a:r>
          </a:p>
          <a:p>
            <a:endParaRPr lang="en-GB" sz="2400" b="1" dirty="0">
              <a:solidFill>
                <a:srgbClr val="1F497D"/>
              </a:solidFill>
              <a:latin typeface="Calibri" panose="020F0502020204030204" pitchFamily="34" charset="0"/>
              <a:ea typeface="Times New Roman" panose="02020603050405020304" pitchFamily="18" charset="0"/>
            </a:endParaRPr>
          </a:p>
          <a:p>
            <a:endParaRPr lang="en-GB" sz="2400" b="1" dirty="0" smtClean="0">
              <a:solidFill>
                <a:srgbClr val="1F497D"/>
              </a:solidFill>
              <a:latin typeface="Calibri" panose="020F0502020204030204" pitchFamily="34" charset="0"/>
              <a:ea typeface="Times New Roman" panose="02020603050405020304" pitchFamily="18" charset="0"/>
            </a:endParaRPr>
          </a:p>
          <a:p>
            <a:endParaRPr lang="en-GB" sz="2400" b="1" dirty="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1F497D"/>
              </a:solidFill>
              <a:latin typeface="Calibri" panose="020F0502020204030204" pitchFamily="34" charset="0"/>
              <a:ea typeface="Times New Roman" panose="02020603050405020304" pitchFamily="18" charset="0"/>
            </a:endParaRPr>
          </a:p>
          <a:p>
            <a:endParaRPr lang="en-GB" sz="2000" b="1" dirty="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1F497D"/>
              </a:solidFill>
              <a:latin typeface="Calibri" panose="020F0502020204030204" pitchFamily="34" charset="0"/>
              <a:ea typeface="Times New Roman" panose="02020603050405020304" pitchFamily="18" charset="0"/>
            </a:endParaRPr>
          </a:p>
          <a:p>
            <a:endParaRPr lang="en-GB" sz="2000" b="1" dirty="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1F497D"/>
              </a:solidFill>
              <a:latin typeface="Calibri" panose="020F0502020204030204" pitchFamily="34" charset="0"/>
              <a:ea typeface="Times New Roman" panose="02020603050405020304" pitchFamily="18" charset="0"/>
            </a:endParaRPr>
          </a:p>
          <a:p>
            <a:endParaRPr lang="en-GB" sz="2000" b="1" dirty="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1F497D"/>
              </a:solidFill>
              <a:latin typeface="Calibri" panose="020F0502020204030204" pitchFamily="34" charset="0"/>
              <a:ea typeface="Times New Roman" panose="02020603050405020304" pitchFamily="18" charset="0"/>
            </a:endParaRPr>
          </a:p>
          <a:p>
            <a:endParaRPr lang="en-GB" sz="2000" b="1" dirty="0" smtClean="0">
              <a:solidFill>
                <a:srgbClr val="231F20"/>
              </a:solidFill>
              <a:latin typeface="Calibri" panose="020F0502020204030204" pitchFamily="34" charset="0"/>
              <a:ea typeface="Times New Roman" panose="02020603050405020304" pitchFamily="18" charset="0"/>
            </a:endParaRPr>
          </a:p>
          <a:p>
            <a:endParaRPr lang="en-GB" sz="2000" b="1" dirty="0">
              <a:solidFill>
                <a:srgbClr val="231F20"/>
              </a:solidFill>
              <a:latin typeface="Calibri" panose="020F0502020204030204" pitchFamily="34" charset="0"/>
              <a:ea typeface="Times New Roman" panose="02020603050405020304" pitchFamily="18" charset="0"/>
            </a:endParaRPr>
          </a:p>
          <a:p>
            <a:endParaRPr lang="en-GB" sz="2000" b="1" dirty="0" smtClean="0">
              <a:solidFill>
                <a:srgbClr val="231F20"/>
              </a:solidFill>
              <a:latin typeface="Calibri" panose="020F0502020204030204" pitchFamily="34" charset="0"/>
              <a:ea typeface="Times New Roman" panose="02020603050405020304" pitchFamily="18" charset="0"/>
            </a:endParaRPr>
          </a:p>
          <a:p>
            <a:endParaRPr lang="en-GB" sz="1200" b="1" dirty="0" smtClean="0">
              <a:solidFill>
                <a:srgbClr val="231F20"/>
              </a:solidFill>
              <a:latin typeface="Calibri" panose="020F0502020204030204" pitchFamily="34" charset="0"/>
              <a:ea typeface="Times New Roman" panose="02020603050405020304" pitchFamily="18" charset="0"/>
            </a:endParaRPr>
          </a:p>
          <a:p>
            <a:endParaRPr lang="en-GB" sz="1200" b="1" dirty="0">
              <a:solidFill>
                <a:srgbClr val="231F20"/>
              </a:solidFill>
              <a:latin typeface="Calibri" panose="020F0502020204030204" pitchFamily="34" charset="0"/>
              <a:ea typeface="Times New Roman" panose="02020603050405020304" pitchFamily="18" charset="0"/>
            </a:endParaRPr>
          </a:p>
          <a:p>
            <a:r>
              <a:rPr lang="en-GB" sz="1600" b="1" dirty="0" smtClean="0">
                <a:solidFill>
                  <a:srgbClr val="231F20"/>
                </a:solidFill>
                <a:latin typeface="Calibri" panose="020F0502020204030204" pitchFamily="34" charset="0"/>
                <a:ea typeface="Times New Roman" panose="02020603050405020304" pitchFamily="18" charset="0"/>
              </a:rPr>
              <a:t>Development status: </a:t>
            </a:r>
            <a:r>
              <a:rPr lang="en-GB" sz="1600" dirty="0" smtClean="0">
                <a:solidFill>
                  <a:srgbClr val="231F20"/>
                </a:solidFill>
                <a:latin typeface="Calibri" panose="020F0502020204030204" pitchFamily="34" charset="0"/>
                <a:ea typeface="Times New Roman" panose="02020603050405020304" pitchFamily="18" charset="0"/>
              </a:rPr>
              <a:t>exploration, proof of concept and technical assessment</a:t>
            </a:r>
            <a:endParaRPr lang="en-GB" sz="1600" dirty="0">
              <a:solidFill>
                <a:srgbClr val="231F20"/>
              </a:solidFill>
              <a:latin typeface="Calibri" panose="020F0502020204030204" pitchFamily="34" charset="0"/>
              <a:ea typeface="Yu Gothic" panose="020B0400000000000000" pitchFamily="34" charset="-128"/>
            </a:endParaRPr>
          </a:p>
        </p:txBody>
      </p:sp>
      <p:sp>
        <p:nvSpPr>
          <p:cNvPr id="3" name="Rectangle 2"/>
          <p:cNvSpPr/>
          <p:nvPr/>
        </p:nvSpPr>
        <p:spPr>
          <a:xfrm>
            <a:off x="355001" y="221436"/>
            <a:ext cx="7685445" cy="523220"/>
          </a:xfrm>
          <a:prstGeom prst="rect">
            <a:avLst/>
          </a:prstGeom>
        </p:spPr>
        <p:txBody>
          <a:bodyPr wrap="square">
            <a:spAutoFit/>
          </a:bodyPr>
          <a:lstStyle/>
          <a:p>
            <a:r>
              <a:rPr lang="en-US" sz="2800" cap="all" dirty="0" smtClean="0">
                <a:solidFill>
                  <a:srgbClr val="509E2F"/>
                </a:solidFill>
                <a:latin typeface="Arial"/>
                <a:cs typeface="Arial"/>
              </a:rPr>
              <a:t>informatics </a:t>
            </a:r>
            <a:r>
              <a:rPr lang="en-US" sz="2800" cap="all" dirty="0">
                <a:solidFill>
                  <a:srgbClr val="509E2F"/>
                </a:solidFill>
                <a:latin typeface="Arial"/>
                <a:cs typeface="Arial"/>
              </a:rPr>
              <a:t>and data priorities</a:t>
            </a:r>
            <a:endParaRPr lang="en-GB" sz="2800" cap="all" dirty="0">
              <a:solidFill>
                <a:srgbClr val="509E2F"/>
              </a:solidFill>
              <a:latin typeface="Arial"/>
              <a:cs typeface="Arial"/>
            </a:endParaRPr>
          </a:p>
        </p:txBody>
      </p:sp>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67" y="3340790"/>
            <a:ext cx="529915" cy="555557"/>
          </a:xfrm>
          <a:prstGeom prst="rect">
            <a:avLst/>
          </a:prstGeom>
        </p:spPr>
      </p:pic>
      <p:sp>
        <p:nvSpPr>
          <p:cNvPr id="76" name="Rounded Rectangle 75"/>
          <p:cNvSpPr/>
          <p:nvPr/>
        </p:nvSpPr>
        <p:spPr>
          <a:xfrm>
            <a:off x="1648568" y="1353365"/>
            <a:ext cx="3526553" cy="4866777"/>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sp>
        <p:nvSpPr>
          <p:cNvPr id="77" name="TextBox 32"/>
          <p:cNvSpPr txBox="1">
            <a:spLocks noChangeArrowheads="1"/>
          </p:cNvSpPr>
          <p:nvPr/>
        </p:nvSpPr>
        <p:spPr bwMode="auto">
          <a:xfrm>
            <a:off x="3557712" y="1329625"/>
            <a:ext cx="1557338" cy="230832"/>
          </a:xfrm>
          <a:prstGeom prst="rect">
            <a:avLst/>
          </a:prstGeom>
          <a:noFill/>
          <a:ln w="9525">
            <a:noFill/>
            <a:miter lim="800000"/>
            <a:headEnd/>
            <a:tailEnd/>
          </a:ln>
        </p:spPr>
        <p:txBody>
          <a:bodyPr>
            <a:spAutoFit/>
          </a:bodyPr>
          <a:lstStyle/>
          <a:p>
            <a:pPr algn="ctr"/>
            <a:r>
              <a:rPr lang="en-US" sz="900" b="1" dirty="0" smtClean="0">
                <a:solidFill>
                  <a:srgbClr val="F7981F"/>
                </a:solidFill>
                <a:latin typeface="+mj-lt"/>
                <a:ea typeface="Verdana" pitchFamily="34" charset="0"/>
                <a:cs typeface="Helvetica Neue"/>
              </a:rPr>
              <a:t>Extensible data pipeline</a:t>
            </a:r>
            <a:endParaRPr lang="en-US" sz="900" b="1" dirty="0">
              <a:solidFill>
                <a:srgbClr val="F7981F"/>
              </a:solidFill>
              <a:latin typeface="+mj-lt"/>
              <a:ea typeface="Verdana" pitchFamily="34" charset="0"/>
              <a:cs typeface="Helvetica Neue"/>
            </a:endParaRPr>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491" y="1582779"/>
            <a:ext cx="589477" cy="598275"/>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491" y="2385238"/>
            <a:ext cx="589477" cy="598275"/>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491" y="3187697"/>
            <a:ext cx="589477" cy="598275"/>
          </a:xfrm>
          <a:prstGeom prst="rect">
            <a:avLst/>
          </a:prstGeom>
        </p:spPr>
      </p:pic>
      <p:sp>
        <p:nvSpPr>
          <p:cNvPr id="83" name="TextBox 82"/>
          <p:cNvSpPr txBox="1"/>
          <p:nvPr/>
        </p:nvSpPr>
        <p:spPr>
          <a:xfrm>
            <a:off x="2568438" y="2149252"/>
            <a:ext cx="643781" cy="274320"/>
          </a:xfrm>
          <a:prstGeom prst="rect">
            <a:avLst/>
          </a:prstGeom>
          <a:noFill/>
        </p:spPr>
        <p:txBody>
          <a:bodyPr wrap="square" lIns="0" tIns="0" rIns="0" bIns="0" rtlCol="0" anchor="t">
            <a:noAutofit/>
          </a:bodyPr>
          <a:lstStyle/>
          <a:p>
            <a:pPr algn="ctr"/>
            <a:r>
              <a:rPr lang="en-US" sz="800" b="1" dirty="0" smtClean="0"/>
              <a:t>Record Level</a:t>
            </a:r>
            <a:endParaRPr lang="en-US" sz="1400" b="1" dirty="0"/>
          </a:p>
        </p:txBody>
      </p:sp>
      <p:sp>
        <p:nvSpPr>
          <p:cNvPr id="84" name="TextBox 83"/>
          <p:cNvSpPr txBox="1"/>
          <p:nvPr/>
        </p:nvSpPr>
        <p:spPr>
          <a:xfrm>
            <a:off x="2568438" y="2927474"/>
            <a:ext cx="643781" cy="274320"/>
          </a:xfrm>
          <a:prstGeom prst="rect">
            <a:avLst/>
          </a:prstGeom>
          <a:noFill/>
        </p:spPr>
        <p:txBody>
          <a:bodyPr wrap="square" lIns="0" tIns="0" rIns="0" bIns="0" rtlCol="0" anchor="t">
            <a:noAutofit/>
          </a:bodyPr>
          <a:lstStyle/>
          <a:p>
            <a:pPr algn="ctr"/>
            <a:r>
              <a:rPr lang="en-US" sz="800" b="1" dirty="0" smtClean="0"/>
              <a:t>Geographic</a:t>
            </a:r>
            <a:endParaRPr lang="en-US" sz="1400" b="1" dirty="0"/>
          </a:p>
        </p:txBody>
      </p:sp>
      <p:sp>
        <p:nvSpPr>
          <p:cNvPr id="85" name="TextBox 84"/>
          <p:cNvSpPr txBox="1"/>
          <p:nvPr/>
        </p:nvSpPr>
        <p:spPr>
          <a:xfrm>
            <a:off x="2568438" y="3741121"/>
            <a:ext cx="643781" cy="274320"/>
          </a:xfrm>
          <a:prstGeom prst="rect">
            <a:avLst/>
          </a:prstGeom>
          <a:noFill/>
        </p:spPr>
        <p:txBody>
          <a:bodyPr wrap="square" lIns="0" tIns="0" rIns="0" bIns="0" rtlCol="0" anchor="t">
            <a:noAutofit/>
          </a:bodyPr>
          <a:lstStyle/>
          <a:p>
            <a:pPr algn="ctr"/>
            <a:r>
              <a:rPr lang="en-US" sz="800" b="1" dirty="0" smtClean="0"/>
              <a:t>Temporal</a:t>
            </a:r>
            <a:endParaRPr lang="en-US" sz="1400" b="1" dirty="0"/>
          </a:p>
        </p:txBody>
      </p:sp>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491" y="3990156"/>
            <a:ext cx="589477" cy="598275"/>
          </a:xfrm>
          <a:prstGeom prst="rect">
            <a:avLst/>
          </a:prstGeom>
        </p:spPr>
      </p:pic>
      <p:sp>
        <p:nvSpPr>
          <p:cNvPr id="87" name="TextBox 86"/>
          <p:cNvSpPr txBox="1"/>
          <p:nvPr/>
        </p:nvSpPr>
        <p:spPr>
          <a:xfrm>
            <a:off x="2568438" y="4571837"/>
            <a:ext cx="908726" cy="274320"/>
          </a:xfrm>
          <a:prstGeom prst="rect">
            <a:avLst/>
          </a:prstGeom>
          <a:noFill/>
        </p:spPr>
        <p:txBody>
          <a:bodyPr wrap="square" lIns="0" tIns="0" rIns="0" bIns="0" rtlCol="0" anchor="t">
            <a:noAutofit/>
          </a:bodyPr>
          <a:lstStyle/>
          <a:p>
            <a:pPr algn="ctr"/>
            <a:r>
              <a:rPr lang="en-US" sz="800" b="1" i="1" dirty="0" smtClean="0"/>
              <a:t>Taxonomic (pluggable)</a:t>
            </a:r>
            <a:endParaRPr lang="en-US" sz="1400" b="1" i="1" dirty="0"/>
          </a:p>
        </p:txBody>
      </p:sp>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9770" y="2504437"/>
            <a:ext cx="494945" cy="564237"/>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9770" y="3349922"/>
            <a:ext cx="494945" cy="564237"/>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9770" y="4195407"/>
            <a:ext cx="494945" cy="564237"/>
          </a:xfrm>
          <a:prstGeom prst="rect">
            <a:avLst/>
          </a:prstGeom>
        </p:spPr>
      </p:pic>
      <p:cxnSp>
        <p:nvCxnSpPr>
          <p:cNvPr id="100" name="Straight Arrow Connector 99"/>
          <p:cNvCxnSpPr/>
          <p:nvPr/>
        </p:nvCxnSpPr>
        <p:spPr>
          <a:xfrm>
            <a:off x="1060651" y="3614014"/>
            <a:ext cx="587917" cy="0"/>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488085" y="3933664"/>
            <a:ext cx="643781" cy="638663"/>
          </a:xfrm>
          <a:prstGeom prst="rect">
            <a:avLst/>
          </a:prstGeom>
          <a:noFill/>
        </p:spPr>
        <p:txBody>
          <a:bodyPr wrap="square" lIns="0" tIns="0" rIns="0" bIns="0" rtlCol="0" anchor="t">
            <a:noAutofit/>
          </a:bodyPr>
          <a:lstStyle/>
          <a:p>
            <a:pPr algn="ctr"/>
            <a:r>
              <a:rPr lang="en-US" sz="800" b="1" dirty="0" err="1" smtClean="0"/>
              <a:t>DwC</a:t>
            </a:r>
            <a:r>
              <a:rPr lang="en-US" sz="800" b="1" dirty="0" smtClean="0"/>
              <a:t>-A</a:t>
            </a:r>
          </a:p>
          <a:p>
            <a:pPr algn="ctr"/>
            <a:r>
              <a:rPr lang="en-US" sz="800" b="1" dirty="0" smtClean="0"/>
              <a:t>IPT</a:t>
            </a:r>
          </a:p>
          <a:p>
            <a:pPr algn="ctr"/>
            <a:r>
              <a:rPr lang="en-US" sz="800" b="1" dirty="0" err="1" smtClean="0"/>
              <a:t>DiGIR</a:t>
            </a:r>
            <a:endParaRPr lang="en-US" sz="800" b="1" dirty="0" smtClean="0"/>
          </a:p>
          <a:p>
            <a:pPr algn="ctr"/>
            <a:r>
              <a:rPr lang="en-US" sz="800" b="1" dirty="0" err="1" smtClean="0"/>
              <a:t>BioCASE</a:t>
            </a:r>
            <a:endParaRPr lang="en-US" sz="800" b="1" dirty="0" smtClean="0"/>
          </a:p>
          <a:p>
            <a:pPr algn="ctr"/>
            <a:r>
              <a:rPr lang="en-US" sz="800" b="1" dirty="0" smtClean="0"/>
              <a:t>TAPIR</a:t>
            </a:r>
            <a:endParaRPr lang="en-US" sz="1400" b="1" dirty="0"/>
          </a:p>
        </p:txBody>
      </p:sp>
      <p:sp>
        <p:nvSpPr>
          <p:cNvPr id="89" name="Rounded Rectangle 88"/>
          <p:cNvSpPr/>
          <p:nvPr/>
        </p:nvSpPr>
        <p:spPr>
          <a:xfrm>
            <a:off x="2099520" y="5031963"/>
            <a:ext cx="2209124" cy="1065573"/>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sp>
        <p:nvSpPr>
          <p:cNvPr id="97" name="TextBox 96"/>
          <p:cNvSpPr txBox="1"/>
          <p:nvPr/>
        </p:nvSpPr>
        <p:spPr>
          <a:xfrm>
            <a:off x="2099520" y="5767083"/>
            <a:ext cx="643781" cy="274320"/>
          </a:xfrm>
          <a:prstGeom prst="rect">
            <a:avLst/>
          </a:prstGeom>
          <a:noFill/>
        </p:spPr>
        <p:txBody>
          <a:bodyPr wrap="square" lIns="0" tIns="0" rIns="0" bIns="0" rtlCol="0" anchor="t">
            <a:noAutofit/>
          </a:bodyPr>
          <a:lstStyle/>
          <a:p>
            <a:pPr algn="ctr"/>
            <a:r>
              <a:rPr lang="en-US" sz="800" b="1" dirty="0" smtClean="0"/>
              <a:t>Red list </a:t>
            </a:r>
            <a:endParaRPr lang="en-US" sz="1400" b="1" dirty="0"/>
          </a:p>
        </p:txBody>
      </p:sp>
      <p:sp>
        <p:nvSpPr>
          <p:cNvPr id="98" name="TextBox 97"/>
          <p:cNvSpPr txBox="1"/>
          <p:nvPr/>
        </p:nvSpPr>
        <p:spPr>
          <a:xfrm>
            <a:off x="2686349" y="5767083"/>
            <a:ext cx="643781" cy="274320"/>
          </a:xfrm>
          <a:prstGeom prst="rect">
            <a:avLst/>
          </a:prstGeom>
          <a:noFill/>
        </p:spPr>
        <p:txBody>
          <a:bodyPr wrap="square" lIns="0" tIns="0" rIns="0" bIns="0" rtlCol="0" anchor="t">
            <a:noAutofit/>
          </a:bodyPr>
          <a:lstStyle/>
          <a:p>
            <a:pPr algn="ctr"/>
            <a:r>
              <a:rPr lang="en-US" sz="800" b="1" dirty="0" smtClean="0"/>
              <a:t>Protected areas </a:t>
            </a:r>
            <a:endParaRPr lang="en-US" sz="1400" b="1" dirty="0"/>
          </a:p>
        </p:txBody>
      </p:sp>
      <p:sp>
        <p:nvSpPr>
          <p:cNvPr id="99" name="TextBox 98"/>
          <p:cNvSpPr txBox="1"/>
          <p:nvPr/>
        </p:nvSpPr>
        <p:spPr>
          <a:xfrm>
            <a:off x="3330807" y="5768501"/>
            <a:ext cx="643781" cy="301752"/>
          </a:xfrm>
          <a:prstGeom prst="rect">
            <a:avLst/>
          </a:prstGeom>
          <a:noFill/>
        </p:spPr>
        <p:txBody>
          <a:bodyPr wrap="square" lIns="0" tIns="0" rIns="0" bIns="0" rtlCol="0" anchor="t">
            <a:noAutofit/>
          </a:bodyPr>
          <a:lstStyle/>
          <a:p>
            <a:pPr algn="ctr"/>
            <a:r>
              <a:rPr lang="en-US" sz="800" b="1" dirty="0" err="1" smtClean="0"/>
              <a:t>DwC</a:t>
            </a:r>
            <a:r>
              <a:rPr lang="en-US" sz="800" b="1" dirty="0" smtClean="0"/>
              <a:t> Extension</a:t>
            </a:r>
            <a:endParaRPr lang="en-US" sz="1400" b="1" dirty="0"/>
          </a:p>
        </p:txBody>
      </p:sp>
      <p:sp>
        <p:nvSpPr>
          <p:cNvPr id="102" name="TextBox 32"/>
          <p:cNvSpPr txBox="1">
            <a:spLocks noChangeArrowheads="1"/>
          </p:cNvSpPr>
          <p:nvPr/>
        </p:nvSpPr>
        <p:spPr bwMode="auto">
          <a:xfrm>
            <a:off x="2605503" y="4997482"/>
            <a:ext cx="1557338" cy="230832"/>
          </a:xfrm>
          <a:prstGeom prst="rect">
            <a:avLst/>
          </a:prstGeom>
          <a:noFill/>
          <a:ln w="9525">
            <a:noFill/>
            <a:miter lim="800000"/>
            <a:headEnd/>
            <a:tailEnd/>
          </a:ln>
        </p:spPr>
        <p:txBody>
          <a:bodyPr>
            <a:spAutoFit/>
          </a:bodyPr>
          <a:lstStyle/>
          <a:p>
            <a:pPr algn="ctr"/>
            <a:r>
              <a:rPr lang="en-US" sz="900" b="1" dirty="0" smtClean="0">
                <a:solidFill>
                  <a:srgbClr val="F7981F"/>
                </a:solidFill>
                <a:latin typeface="+mj-lt"/>
                <a:ea typeface="Verdana" pitchFamily="34" charset="0"/>
                <a:cs typeface="Helvetica Neue"/>
              </a:rPr>
              <a:t>Custom extensions e.g.</a:t>
            </a:r>
            <a:endParaRPr lang="en-US" sz="900" b="1" dirty="0">
              <a:solidFill>
                <a:srgbClr val="F7981F"/>
              </a:solidFill>
              <a:latin typeface="+mj-lt"/>
              <a:ea typeface="Verdana" pitchFamily="34" charset="0"/>
              <a:cs typeface="Helvetica Neue"/>
            </a:endParaRPr>
          </a:p>
        </p:txBody>
      </p:sp>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50" y="3297359"/>
            <a:ext cx="521366" cy="625640"/>
          </a:xfrm>
          <a:prstGeom prst="rect">
            <a:avLst/>
          </a:prstGeom>
        </p:spPr>
      </p:pic>
      <p:sp>
        <p:nvSpPr>
          <p:cNvPr id="104" name="TextBox 103"/>
          <p:cNvSpPr txBox="1"/>
          <p:nvPr/>
        </p:nvSpPr>
        <p:spPr>
          <a:xfrm>
            <a:off x="5605826" y="3957864"/>
            <a:ext cx="778975" cy="249425"/>
          </a:xfrm>
          <a:prstGeom prst="rect">
            <a:avLst/>
          </a:prstGeom>
          <a:noFill/>
        </p:spPr>
        <p:txBody>
          <a:bodyPr wrap="square" lIns="0" tIns="0" rIns="0" bIns="0" rtlCol="0" anchor="t">
            <a:noAutofit/>
          </a:bodyPr>
          <a:lstStyle/>
          <a:p>
            <a:pPr algn="ctr"/>
            <a:r>
              <a:rPr lang="en-US" sz="800" b="1" dirty="0" smtClean="0"/>
              <a:t>Common data format</a:t>
            </a:r>
            <a:endParaRPr lang="en-US" sz="1400" b="1" dirty="0"/>
          </a:p>
        </p:txBody>
      </p:sp>
      <p:cxnSp>
        <p:nvCxnSpPr>
          <p:cNvPr id="105" name="Straight Arrow Connector 104"/>
          <p:cNvCxnSpPr/>
          <p:nvPr/>
        </p:nvCxnSpPr>
        <p:spPr>
          <a:xfrm>
            <a:off x="5214904" y="3603786"/>
            <a:ext cx="485882" cy="0"/>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endCxn id="93" idx="1"/>
          </p:cNvCxnSpPr>
          <p:nvPr/>
        </p:nvCxnSpPr>
        <p:spPr>
          <a:xfrm flipV="1">
            <a:off x="6252216" y="2786556"/>
            <a:ext cx="1307554" cy="704036"/>
          </a:xfrm>
          <a:prstGeom prst="bentConnector3">
            <a:avLst>
              <a:gd name="adj1" fmla="val 50000"/>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5"/>
          <p:cNvCxnSpPr>
            <a:endCxn id="95" idx="1"/>
          </p:cNvCxnSpPr>
          <p:nvPr/>
        </p:nvCxnSpPr>
        <p:spPr>
          <a:xfrm>
            <a:off x="6252216" y="3741121"/>
            <a:ext cx="1307554" cy="736405"/>
          </a:xfrm>
          <a:prstGeom prst="bentConnector3">
            <a:avLst>
              <a:gd name="adj1" fmla="val 50000"/>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7453615" y="3066160"/>
            <a:ext cx="778975" cy="249425"/>
          </a:xfrm>
          <a:prstGeom prst="rect">
            <a:avLst/>
          </a:prstGeom>
          <a:noFill/>
        </p:spPr>
        <p:txBody>
          <a:bodyPr wrap="square" lIns="0" tIns="0" rIns="0" bIns="0" rtlCol="0" anchor="t">
            <a:noAutofit/>
          </a:bodyPr>
          <a:lstStyle/>
          <a:p>
            <a:pPr algn="ctr"/>
            <a:r>
              <a:rPr lang="en-US" sz="800" b="1" dirty="0" smtClean="0"/>
              <a:t>ALA Platform</a:t>
            </a:r>
            <a:endParaRPr lang="en-US" sz="1400" b="1" dirty="0"/>
          </a:p>
        </p:txBody>
      </p:sp>
      <p:sp>
        <p:nvSpPr>
          <p:cNvPr id="114" name="TextBox 113"/>
          <p:cNvSpPr txBox="1"/>
          <p:nvPr/>
        </p:nvSpPr>
        <p:spPr>
          <a:xfrm>
            <a:off x="7453615" y="3945982"/>
            <a:ext cx="778975" cy="249425"/>
          </a:xfrm>
          <a:prstGeom prst="rect">
            <a:avLst/>
          </a:prstGeom>
          <a:noFill/>
        </p:spPr>
        <p:txBody>
          <a:bodyPr wrap="square" lIns="0" tIns="0" rIns="0" bIns="0" rtlCol="0" anchor="t">
            <a:noAutofit/>
          </a:bodyPr>
          <a:lstStyle/>
          <a:p>
            <a:pPr algn="ctr"/>
            <a:r>
              <a:rPr lang="en-US" sz="800" b="1" dirty="0" smtClean="0"/>
              <a:t>GBIF Platform</a:t>
            </a:r>
            <a:endParaRPr lang="en-US" sz="1400" b="1" dirty="0"/>
          </a:p>
        </p:txBody>
      </p:sp>
      <p:sp>
        <p:nvSpPr>
          <p:cNvPr id="117" name="TextBox 116"/>
          <p:cNvSpPr txBox="1"/>
          <p:nvPr/>
        </p:nvSpPr>
        <p:spPr>
          <a:xfrm>
            <a:off x="7453615" y="4782538"/>
            <a:ext cx="778975" cy="249425"/>
          </a:xfrm>
          <a:prstGeom prst="rect">
            <a:avLst/>
          </a:prstGeom>
          <a:noFill/>
        </p:spPr>
        <p:txBody>
          <a:bodyPr wrap="square" lIns="0" tIns="0" rIns="0" bIns="0" rtlCol="0" anchor="t">
            <a:noAutofit/>
          </a:bodyPr>
          <a:lstStyle/>
          <a:p>
            <a:pPr algn="ctr"/>
            <a:r>
              <a:rPr lang="en-US" sz="1200" b="1" dirty="0" smtClean="0"/>
              <a:t>* </a:t>
            </a:r>
            <a:r>
              <a:rPr lang="en-US" sz="800" b="1" dirty="0" smtClean="0"/>
              <a:t>Platform</a:t>
            </a:r>
            <a:endParaRPr lang="en-US" sz="1400" b="1" dirty="0"/>
          </a:p>
        </p:txBody>
      </p:sp>
      <p:cxnSp>
        <p:nvCxnSpPr>
          <p:cNvPr id="40" name="Straight Arrow Connector 39"/>
          <p:cNvCxnSpPr/>
          <p:nvPr/>
        </p:nvCxnSpPr>
        <p:spPr>
          <a:xfrm>
            <a:off x="3177993" y="2638746"/>
            <a:ext cx="425136" cy="0"/>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03" idx="3"/>
            <a:endCxn id="94" idx="1"/>
          </p:cNvCxnSpPr>
          <p:nvPr/>
        </p:nvCxnSpPr>
        <p:spPr>
          <a:xfrm>
            <a:off x="6252216" y="3610179"/>
            <a:ext cx="1307554" cy="21862"/>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799" y="2441651"/>
            <a:ext cx="371459" cy="431371"/>
          </a:xfrm>
          <a:prstGeom prst="rect">
            <a:avLst/>
          </a:prstGeom>
        </p:spPr>
      </p:pic>
      <p:cxnSp>
        <p:nvCxnSpPr>
          <p:cNvPr id="49" name="Straight Arrow Connector 48"/>
          <p:cNvCxnSpPr/>
          <p:nvPr/>
        </p:nvCxnSpPr>
        <p:spPr>
          <a:xfrm>
            <a:off x="3177993" y="1817340"/>
            <a:ext cx="425136" cy="0"/>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799" y="1620245"/>
            <a:ext cx="371459" cy="431371"/>
          </a:xfrm>
          <a:prstGeom prst="rect">
            <a:avLst/>
          </a:prstGeom>
        </p:spPr>
      </p:pic>
      <p:cxnSp>
        <p:nvCxnSpPr>
          <p:cNvPr id="52" name="Straight Arrow Connector 51"/>
          <p:cNvCxnSpPr/>
          <p:nvPr/>
        </p:nvCxnSpPr>
        <p:spPr>
          <a:xfrm>
            <a:off x="3177993" y="3490592"/>
            <a:ext cx="425136" cy="0"/>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799" y="3293497"/>
            <a:ext cx="371459" cy="431371"/>
          </a:xfrm>
          <a:prstGeom prst="rect">
            <a:avLst/>
          </a:prstGeom>
        </p:spPr>
      </p:pic>
      <p:cxnSp>
        <p:nvCxnSpPr>
          <p:cNvPr id="54" name="Straight Arrow Connector 53"/>
          <p:cNvCxnSpPr/>
          <p:nvPr/>
        </p:nvCxnSpPr>
        <p:spPr>
          <a:xfrm>
            <a:off x="3144663" y="4252182"/>
            <a:ext cx="425136" cy="0"/>
          </a:xfrm>
          <a:prstGeom prst="straightConnector1">
            <a:avLst/>
          </a:prstGeom>
          <a:ln w="3175"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799" y="4055087"/>
            <a:ext cx="371459" cy="431371"/>
          </a:xfrm>
          <a:prstGeom prst="rect">
            <a:avLst/>
          </a:prstGeom>
        </p:spPr>
      </p:pic>
      <p:grpSp>
        <p:nvGrpSpPr>
          <p:cNvPr id="6" name="Group 5"/>
          <p:cNvGrpSpPr/>
          <p:nvPr/>
        </p:nvGrpSpPr>
        <p:grpSpPr>
          <a:xfrm>
            <a:off x="2258604" y="5167951"/>
            <a:ext cx="495564" cy="623947"/>
            <a:chOff x="2258604" y="5167951"/>
            <a:chExt cx="495564" cy="623947"/>
          </a:xfrm>
        </p:grpSpPr>
        <p:pic>
          <p:nvPicPr>
            <p:cNvPr id="88" name="Picture 8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8604" y="5227661"/>
              <a:ext cx="473505" cy="564237"/>
            </a:xfrm>
            <a:prstGeom prst="rect">
              <a:avLst/>
            </a:prstGeom>
          </p:spPr>
        </p:pic>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438" y="5167951"/>
              <a:ext cx="185730" cy="215686"/>
            </a:xfrm>
            <a:prstGeom prst="rect">
              <a:avLst/>
            </a:prstGeom>
          </p:spPr>
        </p:pic>
      </p:grpSp>
      <p:grpSp>
        <p:nvGrpSpPr>
          <p:cNvPr id="58" name="Group 57"/>
          <p:cNvGrpSpPr/>
          <p:nvPr/>
        </p:nvGrpSpPr>
        <p:grpSpPr>
          <a:xfrm>
            <a:off x="2835243" y="5167951"/>
            <a:ext cx="495564" cy="623947"/>
            <a:chOff x="2258604" y="5167951"/>
            <a:chExt cx="495564" cy="623947"/>
          </a:xfrm>
        </p:grpSpPr>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8604" y="5227661"/>
              <a:ext cx="473505" cy="564237"/>
            </a:xfrm>
            <a:prstGeom prst="rect">
              <a:avLst/>
            </a:prstGeom>
          </p:spPr>
        </p:pic>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438" y="5167951"/>
              <a:ext cx="185730" cy="215686"/>
            </a:xfrm>
            <a:prstGeom prst="rect">
              <a:avLst/>
            </a:prstGeom>
          </p:spPr>
        </p:pic>
      </p:grpSp>
      <p:grpSp>
        <p:nvGrpSpPr>
          <p:cNvPr id="61" name="Group 60"/>
          <p:cNvGrpSpPr/>
          <p:nvPr/>
        </p:nvGrpSpPr>
        <p:grpSpPr>
          <a:xfrm>
            <a:off x="3410608" y="5216064"/>
            <a:ext cx="495564" cy="623947"/>
            <a:chOff x="2258604" y="5167951"/>
            <a:chExt cx="495564" cy="623947"/>
          </a:xfrm>
        </p:grpSpPr>
        <p:pic>
          <p:nvPicPr>
            <p:cNvPr id="62" name="Picture 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8604" y="5227661"/>
              <a:ext cx="473505" cy="564237"/>
            </a:xfrm>
            <a:prstGeom prst="rect">
              <a:avLst/>
            </a:prstGeom>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438" y="5167951"/>
              <a:ext cx="185730" cy="215686"/>
            </a:xfrm>
            <a:prstGeom prst="rect">
              <a:avLst/>
            </a:prstGeom>
          </p:spPr>
        </p:pic>
      </p:grpSp>
      <p:cxnSp>
        <p:nvCxnSpPr>
          <p:cNvPr id="67" name="Straight Arrow Connector 66"/>
          <p:cNvCxnSpPr/>
          <p:nvPr/>
        </p:nvCxnSpPr>
        <p:spPr>
          <a:xfrm flipV="1">
            <a:off x="3938978" y="1829210"/>
            <a:ext cx="1233863" cy="13072"/>
          </a:xfrm>
          <a:prstGeom prst="straightConnector1">
            <a:avLst/>
          </a:prstGeom>
          <a:ln w="3175" cmpd="sng">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3938978" y="2662486"/>
            <a:ext cx="1200533" cy="13072"/>
          </a:xfrm>
          <a:prstGeom prst="straightConnector1">
            <a:avLst/>
          </a:prstGeom>
          <a:ln w="3175" cmpd="sng">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3938978" y="3514332"/>
            <a:ext cx="1233863" cy="13072"/>
          </a:xfrm>
          <a:prstGeom prst="straightConnector1">
            <a:avLst/>
          </a:prstGeom>
          <a:ln w="3175" cmpd="sng">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3938978" y="4279043"/>
            <a:ext cx="1200533" cy="13072"/>
          </a:xfrm>
          <a:prstGeom prst="straightConnector1">
            <a:avLst/>
          </a:prstGeom>
          <a:ln w="3175" cmpd="sng">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941258" y="5570980"/>
            <a:ext cx="367386" cy="13072"/>
          </a:xfrm>
          <a:prstGeom prst="straightConnector1">
            <a:avLst/>
          </a:prstGeom>
          <a:ln w="38100" cmpd="sng">
            <a:solidFill>
              <a:srgbClr val="FF6600"/>
            </a:solidFill>
            <a:prstDash val="sysDot"/>
            <a:tailEnd type="non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308644" y="5584052"/>
            <a:ext cx="866477" cy="0"/>
          </a:xfrm>
          <a:prstGeom prst="straightConnector1">
            <a:avLst/>
          </a:prstGeom>
          <a:ln w="3175" cmpd="sng">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383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elements OF COMBINED </a:t>
            </a:r>
            <a:r>
              <a:rPr lang="en-AU" dirty="0" smtClean="0"/>
              <a:t>data indexing</a:t>
            </a:r>
            <a:endParaRPr lang="en-AU" dirty="0"/>
          </a:p>
        </p:txBody>
      </p:sp>
      <p:sp>
        <p:nvSpPr>
          <p:cNvPr id="3" name="Content Placeholder 2"/>
          <p:cNvSpPr>
            <a:spLocks noGrp="1"/>
          </p:cNvSpPr>
          <p:nvPr>
            <p:ph idx="1"/>
          </p:nvPr>
        </p:nvSpPr>
        <p:spPr>
          <a:xfrm>
            <a:off x="457204" y="948520"/>
            <a:ext cx="8686796" cy="5177647"/>
          </a:xfrm>
        </p:spPr>
        <p:txBody>
          <a:bodyPr>
            <a:normAutofit lnSpcReduction="10000"/>
          </a:bodyPr>
          <a:lstStyle/>
          <a:p>
            <a:pPr marL="514338" indent="-514338">
              <a:buFont typeface="+mj-lt"/>
              <a:buAutoNum type="arabicPeriod"/>
            </a:pPr>
            <a:r>
              <a:rPr lang="en-AU" sz="2400" dirty="0" smtClean="0"/>
              <a:t>All records handled as an identifier, associated with the verbatim record and a bag or normalised, interpreted properties (including annotations from various sources)</a:t>
            </a:r>
          </a:p>
          <a:p>
            <a:pPr marL="514338" indent="-514338">
              <a:buFont typeface="+mj-lt"/>
              <a:buAutoNum type="arabicPeriod"/>
            </a:pPr>
            <a:r>
              <a:rPr lang="en-AU" sz="2400" dirty="0" smtClean="0"/>
              <a:t>Ensure all records are associated with a stable globally shared unique identifier</a:t>
            </a:r>
          </a:p>
          <a:p>
            <a:pPr marL="514338" indent="-514338">
              <a:buFont typeface="+mj-lt"/>
              <a:buAutoNum type="arabicPeriod"/>
            </a:pPr>
            <a:r>
              <a:rPr lang="en-AU" sz="2400" dirty="0" smtClean="0"/>
              <a:t>Consistent, transparent, well-documented standard data checks</a:t>
            </a:r>
          </a:p>
          <a:p>
            <a:pPr marL="514338" indent="-514338">
              <a:buFont typeface="+mj-lt"/>
              <a:buAutoNum type="arabicPeriod"/>
            </a:pPr>
            <a:r>
              <a:rPr lang="en-AU" sz="2400" dirty="0" smtClean="0"/>
              <a:t>Normalisation against “consensus” global classification</a:t>
            </a:r>
          </a:p>
          <a:p>
            <a:pPr marL="514338" indent="-514338">
              <a:buFont typeface="+mj-lt"/>
              <a:buAutoNum type="arabicPeriod"/>
            </a:pPr>
            <a:r>
              <a:rPr lang="en-AU" sz="2400" dirty="0" smtClean="0"/>
              <a:t>National-scale properties for e.g. state/province identifiers, national species lists</a:t>
            </a:r>
          </a:p>
          <a:p>
            <a:pPr marL="514338" indent="-514338">
              <a:buFont typeface="+mj-lt"/>
              <a:buAutoNum type="arabicPeriod"/>
            </a:pPr>
            <a:r>
              <a:rPr lang="en-AU" sz="2400" dirty="0" smtClean="0"/>
              <a:t>Taxon- or Theme-relevant additional processing for e.g. additional properties for TCN taxa, paleo records, herbarium sheets</a:t>
            </a:r>
          </a:p>
          <a:p>
            <a:pPr marL="514338" indent="-514338">
              <a:buFont typeface="+mj-lt"/>
              <a:buAutoNum type="arabicPeriod"/>
            </a:pPr>
            <a:r>
              <a:rPr lang="en-AU" sz="2400" dirty="0" smtClean="0"/>
              <a:t>Clustering of records likely to be from same collecting/observing event</a:t>
            </a:r>
          </a:p>
          <a:p>
            <a:pPr marL="514338" indent="-514338">
              <a:buFont typeface="+mj-lt"/>
              <a:buAutoNum type="arabicPeriod"/>
            </a:pPr>
            <a:r>
              <a:rPr lang="en-AU" sz="2400" dirty="0" smtClean="0"/>
              <a:t>Higher-level validation across a dataset or per taxon</a:t>
            </a:r>
          </a:p>
          <a:p>
            <a:pPr marL="514338" indent="-514338">
              <a:buFont typeface="+mj-lt"/>
              <a:buAutoNum type="arabicPeriod"/>
            </a:pPr>
            <a:endParaRPr lang="en-AU" sz="2400" dirty="0"/>
          </a:p>
        </p:txBody>
      </p:sp>
      <p:sp>
        <p:nvSpPr>
          <p:cNvPr id="4" name="Text Placeholder 3"/>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8860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smtClean="0"/>
              <a:t>GBIO Components</a:t>
            </a:r>
            <a:endParaRPr lang="en-GB" dirty="0"/>
          </a:p>
        </p:txBody>
      </p:sp>
      <p:sp>
        <p:nvSpPr>
          <p:cNvPr id="3" name="Text Placeholder 2"/>
          <p:cNvSpPr>
            <a:spLocks noGrp="1"/>
          </p:cNvSpPr>
          <p:nvPr>
            <p:ph type="body" sz="quarter" idx="10"/>
          </p:nvPr>
        </p:nvSpPr>
        <p:spPr/>
        <p:txBody>
          <a:bodyPr/>
          <a:lstStyle/>
          <a:p>
            <a:endParaRPr lang="en-GB"/>
          </a:p>
        </p:txBody>
      </p:sp>
      <p:pic>
        <p:nvPicPr>
          <p:cNvPr id="4" name="Picture 2" descr="C:\Users\dhobern\AppData\Local\Microsoft\Windows\Temporary Internet Files\Content.Outlook\E7G54LFQ\GBIO FRAMEWORK.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8" t="1970" r="2397" b="8596"/>
          <a:stretch/>
        </p:blipFill>
        <p:spPr bwMode="auto">
          <a:xfrm>
            <a:off x="2003040" y="923925"/>
            <a:ext cx="5137919" cy="522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84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a:t>GBIC2: Coordinating GBIO Implementation</a:t>
            </a:r>
          </a:p>
        </p:txBody>
      </p:sp>
      <p:sp>
        <p:nvSpPr>
          <p:cNvPr id="3" name="Text Placeholder 2"/>
          <p:cNvSpPr>
            <a:spLocks noGrp="1"/>
          </p:cNvSpPr>
          <p:nvPr>
            <p:ph type="body" sz="quarter" idx="10"/>
          </p:nvPr>
        </p:nvSpPr>
        <p:spPr/>
        <p:txBody>
          <a:bodyPr/>
          <a:lstStyle/>
          <a:p>
            <a:endParaRPr lang="en-GB" dirty="0"/>
          </a:p>
        </p:txBody>
      </p:sp>
      <p:pic>
        <p:nvPicPr>
          <p:cNvPr id="4" name="Picture 2" descr="C:\Users\dhobern\AppData\Local\Microsoft\Windows\Temporary Internet Files\Content.Outlook\E7G54LFQ\GBIO FRAMEWORK.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8" t="1970" r="2397" b="8596"/>
          <a:stretch/>
        </p:blipFill>
        <p:spPr bwMode="auto">
          <a:xfrm>
            <a:off x="201057" y="2101222"/>
            <a:ext cx="2384036" cy="242436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347713" y="980424"/>
            <a:ext cx="5345983" cy="4856215"/>
          </a:xfrm>
          <a:prstGeom prst="ellipse">
            <a:avLst/>
          </a:prstGeom>
          <a:noFill/>
          <a:ln w="50800"/>
        </p:spPr>
        <p:style>
          <a:lnRef idx="2">
            <a:schemeClr val="accent6"/>
          </a:lnRef>
          <a:fillRef idx="1">
            <a:schemeClr val="lt1"/>
          </a:fillRef>
          <a:effectRef idx="0">
            <a:schemeClr val="accent6"/>
          </a:effectRef>
          <a:fontRef idx="minor">
            <a:schemeClr val="dk1"/>
          </a:fontRef>
        </p:style>
        <p:txBody>
          <a:bodyPr tIns="0" rtlCol="0" anchor="t"/>
          <a:lstStyle/>
          <a:p>
            <a:pPr algn="ctr"/>
            <a:endParaRPr lang="en-GB" b="1" dirty="0">
              <a:solidFill>
                <a:schemeClr val="accent6">
                  <a:lumMod val="75000"/>
                </a:schemeClr>
              </a:solidFill>
            </a:endParaRPr>
          </a:p>
        </p:txBody>
      </p:sp>
      <p:grpSp>
        <p:nvGrpSpPr>
          <p:cNvPr id="38" name="Group 37"/>
          <p:cNvGrpSpPr/>
          <p:nvPr/>
        </p:nvGrpSpPr>
        <p:grpSpPr>
          <a:xfrm>
            <a:off x="7641649" y="2924826"/>
            <a:ext cx="626118" cy="828000"/>
            <a:chOff x="3657358" y="3412273"/>
            <a:chExt cx="626118" cy="828000"/>
          </a:xfrm>
        </p:grpSpPr>
        <p:sp>
          <p:nvSpPr>
            <p:cNvPr id="34" name="Folded Corner 33"/>
            <p:cNvSpPr/>
            <p:nvPr/>
          </p:nvSpPr>
          <p:spPr>
            <a:xfrm>
              <a:off x="3657358" y="3412273"/>
              <a:ext cx="626118" cy="828000"/>
            </a:xfrm>
            <a:prstGeom prst="foldedCorner">
              <a:avLst>
                <a:gd name="adj" fmla="val 36139"/>
              </a:avLst>
            </a:prstGeom>
            <a:ln w="38100">
              <a:solidFill>
                <a:srgbClr val="6D806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0" name="Picture 29" descr="biodiversityknowledgenetwo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968" y="3460701"/>
              <a:ext cx="526898" cy="526898"/>
            </a:xfrm>
            <a:prstGeom prst="rect">
              <a:avLst/>
            </a:prstGeom>
          </p:spPr>
        </p:pic>
      </p:grpSp>
      <p:grpSp>
        <p:nvGrpSpPr>
          <p:cNvPr id="39" name="Group 38"/>
          <p:cNvGrpSpPr/>
          <p:nvPr/>
        </p:nvGrpSpPr>
        <p:grpSpPr>
          <a:xfrm>
            <a:off x="3713480" y="3087646"/>
            <a:ext cx="645126" cy="502360"/>
            <a:chOff x="4405305" y="1885156"/>
            <a:chExt cx="1671638" cy="1281910"/>
          </a:xfrm>
        </p:grpSpPr>
        <p:sp>
          <p:nvSpPr>
            <p:cNvPr id="40" name="Flowchart: Delay 39"/>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Flowchart: Delay 41"/>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3" name="Oval 42"/>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4" name="Flowchart: Delay 43"/>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5" name="Oval 44"/>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6" name="Flowchart: Delay 45"/>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7" name="Oval 46"/>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8" name="Flowchart: Delay 47"/>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9" name="Oval 48"/>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84" name="Oval 83"/>
          <p:cNvSpPr/>
          <p:nvPr/>
        </p:nvSpPr>
        <p:spPr>
          <a:xfrm>
            <a:off x="3537020" y="2096826"/>
            <a:ext cx="4973934" cy="2484000"/>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8" name="Right Arrow 87"/>
          <p:cNvSpPr/>
          <p:nvPr/>
        </p:nvSpPr>
        <p:spPr>
          <a:xfrm>
            <a:off x="4449034" y="3194826"/>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3" name="Down Arrow 92"/>
          <p:cNvSpPr/>
          <p:nvPr/>
        </p:nvSpPr>
        <p:spPr>
          <a:xfrm rot="16200000">
            <a:off x="2506738" y="3118964"/>
            <a:ext cx="968884" cy="38888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7" name="Rectangle 106"/>
          <p:cNvSpPr/>
          <p:nvPr/>
        </p:nvSpPr>
        <p:spPr>
          <a:xfrm>
            <a:off x="4683840" y="4934436"/>
            <a:ext cx="2577822" cy="369332"/>
          </a:xfrm>
          <a:prstGeom prst="rect">
            <a:avLst/>
          </a:prstGeom>
        </p:spPr>
        <p:txBody>
          <a:bodyPr wrap="none">
            <a:spAutoFit/>
          </a:bodyPr>
          <a:lstStyle/>
          <a:p>
            <a:pPr algn="ctr"/>
            <a:r>
              <a:rPr lang="en-GB" b="1" dirty="0">
                <a:solidFill>
                  <a:schemeClr val="accent6">
                    <a:lumMod val="75000"/>
                  </a:schemeClr>
                </a:solidFill>
              </a:rPr>
              <a:t>Coordinating Mechanism</a:t>
            </a:r>
          </a:p>
        </p:txBody>
      </p:sp>
      <p:grpSp>
        <p:nvGrpSpPr>
          <p:cNvPr id="124" name="Group 123"/>
          <p:cNvGrpSpPr/>
          <p:nvPr/>
        </p:nvGrpSpPr>
        <p:grpSpPr>
          <a:xfrm>
            <a:off x="4254591" y="4705586"/>
            <a:ext cx="3436320" cy="276999"/>
            <a:chOff x="4254591" y="4672928"/>
            <a:chExt cx="3436320" cy="276999"/>
          </a:xfrm>
        </p:grpSpPr>
        <p:sp>
          <p:nvSpPr>
            <p:cNvPr id="108" name="Rectangle 107"/>
            <p:cNvSpPr/>
            <p:nvPr/>
          </p:nvSpPr>
          <p:spPr>
            <a:xfrm>
              <a:off x="4254591" y="4672928"/>
              <a:ext cx="949299" cy="276999"/>
            </a:xfrm>
            <a:prstGeom prst="rect">
              <a:avLst/>
            </a:prstGeom>
          </p:spPr>
          <p:txBody>
            <a:bodyPr wrap="none">
              <a:spAutoFit/>
            </a:bodyPr>
            <a:lstStyle/>
            <a:p>
              <a:pPr algn="ctr"/>
              <a:r>
                <a:rPr lang="en-GB" sz="1200" b="1" i="1" dirty="0" smtClean="0">
                  <a:solidFill>
                    <a:schemeClr val="accent6">
                      <a:lumMod val="75000"/>
                    </a:schemeClr>
                  </a:solidFill>
                </a:rPr>
                <a:t>Governance</a:t>
              </a:r>
              <a:endParaRPr lang="en-GB" sz="1200" b="1" i="1" dirty="0">
                <a:solidFill>
                  <a:schemeClr val="accent6">
                    <a:lumMod val="75000"/>
                  </a:schemeClr>
                </a:solidFill>
              </a:endParaRPr>
            </a:p>
          </p:txBody>
        </p:sp>
        <p:sp>
          <p:nvSpPr>
            <p:cNvPr id="109" name="Rectangle 108"/>
            <p:cNvSpPr/>
            <p:nvPr/>
          </p:nvSpPr>
          <p:spPr>
            <a:xfrm>
              <a:off x="6495967" y="4672928"/>
              <a:ext cx="1194944" cy="276999"/>
            </a:xfrm>
            <a:prstGeom prst="rect">
              <a:avLst/>
            </a:prstGeom>
          </p:spPr>
          <p:txBody>
            <a:bodyPr wrap="none">
              <a:spAutoFit/>
            </a:bodyPr>
            <a:lstStyle/>
            <a:p>
              <a:pPr algn="ctr"/>
              <a:r>
                <a:rPr lang="en-GB" sz="1200" b="1" i="1" dirty="0" smtClean="0">
                  <a:solidFill>
                    <a:schemeClr val="accent6">
                      <a:lumMod val="75000"/>
                    </a:schemeClr>
                  </a:solidFill>
                </a:rPr>
                <a:t>Communication</a:t>
              </a:r>
              <a:endParaRPr lang="en-GB" sz="1200" b="1" i="1" dirty="0">
                <a:solidFill>
                  <a:schemeClr val="accent6">
                    <a:lumMod val="75000"/>
                  </a:schemeClr>
                </a:solidFill>
              </a:endParaRPr>
            </a:p>
          </p:txBody>
        </p:sp>
        <p:sp>
          <p:nvSpPr>
            <p:cNvPr id="110" name="Rectangle 109"/>
            <p:cNvSpPr/>
            <p:nvPr/>
          </p:nvSpPr>
          <p:spPr>
            <a:xfrm>
              <a:off x="5215385" y="4672928"/>
              <a:ext cx="1316451" cy="276999"/>
            </a:xfrm>
            <a:prstGeom prst="rect">
              <a:avLst/>
            </a:prstGeom>
          </p:spPr>
          <p:txBody>
            <a:bodyPr wrap="none">
              <a:spAutoFit/>
            </a:bodyPr>
            <a:lstStyle/>
            <a:p>
              <a:pPr algn="ctr"/>
              <a:r>
                <a:rPr lang="en-GB" sz="1200" b="1" i="1" dirty="0" smtClean="0">
                  <a:solidFill>
                    <a:schemeClr val="accent6">
                      <a:lumMod val="75000"/>
                    </a:schemeClr>
                  </a:solidFill>
                </a:rPr>
                <a:t>Technical Support</a:t>
              </a:r>
              <a:endParaRPr lang="en-GB" sz="1200" b="1" i="1" dirty="0">
                <a:solidFill>
                  <a:schemeClr val="accent6">
                    <a:lumMod val="75000"/>
                  </a:schemeClr>
                </a:solidFill>
              </a:endParaRPr>
            </a:p>
          </p:txBody>
        </p:sp>
      </p:grpSp>
      <p:sp>
        <p:nvSpPr>
          <p:cNvPr id="111" name="Rectangle 110"/>
          <p:cNvSpPr/>
          <p:nvPr/>
        </p:nvSpPr>
        <p:spPr>
          <a:xfrm>
            <a:off x="4994085" y="5273917"/>
            <a:ext cx="1957332" cy="276999"/>
          </a:xfrm>
          <a:prstGeom prst="rect">
            <a:avLst/>
          </a:prstGeom>
        </p:spPr>
        <p:txBody>
          <a:bodyPr wrap="none">
            <a:spAutoFit/>
          </a:bodyPr>
          <a:lstStyle/>
          <a:p>
            <a:pPr algn="ctr"/>
            <a:r>
              <a:rPr lang="en-GB" sz="1200" b="1" i="1" dirty="0" smtClean="0">
                <a:solidFill>
                  <a:schemeClr val="accent6">
                    <a:lumMod val="75000"/>
                  </a:schemeClr>
                </a:solidFill>
              </a:rPr>
              <a:t>Funding and  Sustainability</a:t>
            </a:r>
            <a:endParaRPr lang="en-GB" sz="1200" b="1" i="1" dirty="0">
              <a:solidFill>
                <a:schemeClr val="accent6">
                  <a:lumMod val="75000"/>
                </a:schemeClr>
              </a:solidFill>
            </a:endParaRPr>
          </a:p>
        </p:txBody>
      </p:sp>
      <p:sp>
        <p:nvSpPr>
          <p:cNvPr id="112" name="Rectangle 111"/>
          <p:cNvSpPr/>
          <p:nvPr/>
        </p:nvSpPr>
        <p:spPr>
          <a:xfrm>
            <a:off x="5439464" y="5496536"/>
            <a:ext cx="1066574" cy="276999"/>
          </a:xfrm>
          <a:prstGeom prst="rect">
            <a:avLst/>
          </a:prstGeom>
        </p:spPr>
        <p:txBody>
          <a:bodyPr wrap="none">
            <a:spAutoFit/>
          </a:bodyPr>
          <a:lstStyle/>
          <a:p>
            <a:pPr algn="ctr"/>
            <a:r>
              <a:rPr lang="en-GB" sz="1200" b="1" i="1" dirty="0" smtClean="0">
                <a:solidFill>
                  <a:schemeClr val="accent6">
                    <a:lumMod val="75000"/>
                  </a:schemeClr>
                </a:solidFill>
              </a:rPr>
              <a:t>Best Practices</a:t>
            </a:r>
            <a:endParaRPr lang="en-GB" sz="1200" b="1" i="1" dirty="0">
              <a:solidFill>
                <a:schemeClr val="accent6">
                  <a:lumMod val="75000"/>
                </a:schemeClr>
              </a:solidFill>
            </a:endParaRPr>
          </a:p>
        </p:txBody>
      </p:sp>
      <p:grpSp>
        <p:nvGrpSpPr>
          <p:cNvPr id="106" name="Group 105"/>
          <p:cNvGrpSpPr/>
          <p:nvPr/>
        </p:nvGrpSpPr>
        <p:grpSpPr>
          <a:xfrm>
            <a:off x="6191624" y="1273779"/>
            <a:ext cx="433760" cy="419848"/>
            <a:chOff x="5789573" y="1111603"/>
            <a:chExt cx="433760" cy="419848"/>
          </a:xfrm>
        </p:grpSpPr>
        <p:sp>
          <p:nvSpPr>
            <p:cNvPr id="94" name="Flowchart: Delay 93"/>
            <p:cNvSpPr/>
            <p:nvPr/>
          </p:nvSpPr>
          <p:spPr>
            <a:xfrm rot="16200000">
              <a:off x="5920601" y="1206538"/>
              <a:ext cx="171704" cy="209528"/>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5" name="Oval 94"/>
            <p:cNvSpPr/>
            <p:nvPr/>
          </p:nvSpPr>
          <p:spPr>
            <a:xfrm>
              <a:off x="5947638" y="1111603"/>
              <a:ext cx="117630" cy="1138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0" name="Flowchart: Delay 99"/>
            <p:cNvSpPr/>
            <p:nvPr/>
          </p:nvSpPr>
          <p:spPr>
            <a:xfrm rot="16200000">
              <a:off x="5808485" y="1340835"/>
              <a:ext cx="171704" cy="209528"/>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1" name="Oval 100"/>
            <p:cNvSpPr/>
            <p:nvPr/>
          </p:nvSpPr>
          <p:spPr>
            <a:xfrm>
              <a:off x="5835522" y="1245899"/>
              <a:ext cx="117630" cy="11384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2" name="Flowchart: Delay 101"/>
            <p:cNvSpPr/>
            <p:nvPr/>
          </p:nvSpPr>
          <p:spPr>
            <a:xfrm rot="16200000">
              <a:off x="6032717" y="1340835"/>
              <a:ext cx="171704" cy="209528"/>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3" name="Oval 102"/>
            <p:cNvSpPr/>
            <p:nvPr/>
          </p:nvSpPr>
          <p:spPr>
            <a:xfrm>
              <a:off x="6059754" y="1245899"/>
              <a:ext cx="117630" cy="1138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113" name="Rectangle 112"/>
          <p:cNvSpPr/>
          <p:nvPr/>
        </p:nvSpPr>
        <p:spPr>
          <a:xfrm>
            <a:off x="5427222" y="1257818"/>
            <a:ext cx="635110" cy="461665"/>
          </a:xfrm>
          <a:prstGeom prst="rect">
            <a:avLst/>
          </a:prstGeom>
        </p:spPr>
        <p:txBody>
          <a:bodyPr wrap="none">
            <a:spAutoFit/>
          </a:bodyPr>
          <a:lstStyle/>
          <a:p>
            <a:pPr algn="ctr"/>
            <a:r>
              <a:rPr lang="en-GB" sz="1200" b="1" i="1" dirty="0" smtClean="0">
                <a:solidFill>
                  <a:schemeClr val="accent6">
                    <a:lumMod val="75000"/>
                  </a:schemeClr>
                </a:solidFill>
              </a:rPr>
              <a:t>Project</a:t>
            </a:r>
          </a:p>
          <a:p>
            <a:pPr algn="ctr"/>
            <a:r>
              <a:rPr lang="en-GB" sz="1200" b="1" i="1" dirty="0" smtClean="0">
                <a:solidFill>
                  <a:schemeClr val="accent6">
                    <a:lumMod val="75000"/>
                  </a:schemeClr>
                </a:solidFill>
              </a:rPr>
              <a:t>Office</a:t>
            </a:r>
            <a:endParaRPr lang="en-GB" sz="1200" b="1" i="1" dirty="0">
              <a:solidFill>
                <a:schemeClr val="accent6">
                  <a:lumMod val="75000"/>
                </a:schemeClr>
              </a:solidFill>
            </a:endParaRPr>
          </a:p>
        </p:txBody>
      </p:sp>
      <p:sp>
        <p:nvSpPr>
          <p:cNvPr id="120" name="Oval 119"/>
          <p:cNvSpPr/>
          <p:nvPr/>
        </p:nvSpPr>
        <p:spPr>
          <a:xfrm>
            <a:off x="5090303" y="1055583"/>
            <a:ext cx="1872000" cy="909602"/>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92" name="Group 91"/>
          <p:cNvGrpSpPr/>
          <p:nvPr/>
        </p:nvGrpSpPr>
        <p:grpSpPr>
          <a:xfrm>
            <a:off x="4830709" y="2924826"/>
            <a:ext cx="626118" cy="828000"/>
            <a:chOff x="3657358" y="3412273"/>
            <a:chExt cx="626118" cy="828000"/>
          </a:xfrm>
        </p:grpSpPr>
        <p:sp>
          <p:nvSpPr>
            <p:cNvPr id="96" name="Folded Corner 95"/>
            <p:cNvSpPr/>
            <p:nvPr/>
          </p:nvSpPr>
          <p:spPr>
            <a:xfrm>
              <a:off x="3657358" y="3412273"/>
              <a:ext cx="626118" cy="828000"/>
            </a:xfrm>
            <a:prstGeom prst="foldedCorner">
              <a:avLst>
                <a:gd name="adj" fmla="val 36139"/>
              </a:avLst>
            </a:prstGeom>
            <a:ln w="38100">
              <a:solidFill>
                <a:srgbClr val="6D806A"/>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97" name="Picture 96" descr="biodiversityknowledgenetwo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968" y="3460701"/>
              <a:ext cx="526898" cy="526898"/>
            </a:xfrm>
            <a:prstGeom prst="rect">
              <a:avLst/>
            </a:prstGeom>
          </p:spPr>
        </p:pic>
      </p:grpSp>
      <p:grpSp>
        <p:nvGrpSpPr>
          <p:cNvPr id="61" name="Group 60"/>
          <p:cNvGrpSpPr/>
          <p:nvPr/>
        </p:nvGrpSpPr>
        <p:grpSpPr>
          <a:xfrm>
            <a:off x="5784399" y="2594623"/>
            <a:ext cx="1552107" cy="1488406"/>
            <a:chOff x="5840499" y="2539409"/>
            <a:chExt cx="1552107" cy="1488406"/>
          </a:xfrm>
        </p:grpSpPr>
        <p:grpSp>
          <p:nvGrpSpPr>
            <p:cNvPr id="98" name="Group 97"/>
            <p:cNvGrpSpPr/>
            <p:nvPr/>
          </p:nvGrpSpPr>
          <p:grpSpPr>
            <a:xfrm>
              <a:off x="6293989" y="3071702"/>
              <a:ext cx="645126" cy="502360"/>
              <a:chOff x="4405305" y="1885156"/>
              <a:chExt cx="1671638" cy="1281910"/>
            </a:xfrm>
          </p:grpSpPr>
          <p:sp>
            <p:nvSpPr>
              <p:cNvPr id="99" name="Flowchart: Delay 98"/>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4" name="Oval 103"/>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5" name="Flowchart: Delay 104"/>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4" name="Oval 113"/>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5" name="Flowchart: Delay 114"/>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6" name="Oval 115"/>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7" name="Flowchart: Delay 116"/>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8" name="Oval 117"/>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9" name="Flowchart: Delay 118"/>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3" name="Oval 122"/>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18" name="Group 17"/>
            <p:cNvGrpSpPr/>
            <p:nvPr/>
          </p:nvGrpSpPr>
          <p:grpSpPr>
            <a:xfrm>
              <a:off x="5840499" y="2539409"/>
              <a:ext cx="1552107" cy="1488406"/>
              <a:chOff x="5840499" y="2539409"/>
              <a:chExt cx="1552107" cy="1488406"/>
            </a:xfrm>
          </p:grpSpPr>
          <p:grpSp>
            <p:nvGrpSpPr>
              <p:cNvPr id="15" name="Group 14"/>
              <p:cNvGrpSpPr/>
              <p:nvPr/>
            </p:nvGrpSpPr>
            <p:grpSpPr>
              <a:xfrm>
                <a:off x="6958605" y="2547849"/>
                <a:ext cx="433760" cy="419848"/>
                <a:chOff x="6824016" y="2417465"/>
                <a:chExt cx="433760" cy="419848"/>
              </a:xfrm>
            </p:grpSpPr>
            <p:sp>
              <p:nvSpPr>
                <p:cNvPr id="126" name="Flowchart: Delay 125"/>
                <p:cNvSpPr/>
                <p:nvPr/>
              </p:nvSpPr>
              <p:spPr>
                <a:xfrm rot="16200000">
                  <a:off x="6955044" y="2512400"/>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7" name="Oval 126"/>
                <p:cNvSpPr/>
                <p:nvPr/>
              </p:nvSpPr>
              <p:spPr>
                <a:xfrm>
                  <a:off x="6982081" y="2417465"/>
                  <a:ext cx="117630" cy="113847"/>
                </a:xfrm>
                <a:prstGeom prst="ellipse">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8" name="Flowchart: Delay 127"/>
                <p:cNvSpPr/>
                <p:nvPr/>
              </p:nvSpPr>
              <p:spPr>
                <a:xfrm rot="16200000">
                  <a:off x="6842928" y="2646697"/>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9" name="Oval 128"/>
                <p:cNvSpPr/>
                <p:nvPr/>
              </p:nvSpPr>
              <p:spPr>
                <a:xfrm>
                  <a:off x="6869965" y="2551761"/>
                  <a:ext cx="117630" cy="113847"/>
                </a:xfrm>
                <a:prstGeom prst="ellipse">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0" name="Flowchart: Delay 129"/>
                <p:cNvSpPr/>
                <p:nvPr/>
              </p:nvSpPr>
              <p:spPr>
                <a:xfrm rot="16200000">
                  <a:off x="7067160" y="2646697"/>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31" name="Oval 130"/>
                <p:cNvSpPr/>
                <p:nvPr/>
              </p:nvSpPr>
              <p:spPr>
                <a:xfrm>
                  <a:off x="7094197" y="2551761"/>
                  <a:ext cx="117630" cy="113847"/>
                </a:xfrm>
                <a:prstGeom prst="ellipse">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12" name="Group 11"/>
              <p:cNvGrpSpPr/>
              <p:nvPr/>
            </p:nvGrpSpPr>
            <p:grpSpPr>
              <a:xfrm>
                <a:off x="5841765" y="2539409"/>
                <a:ext cx="433760" cy="419848"/>
                <a:chOff x="5792066" y="2398760"/>
                <a:chExt cx="433760" cy="419848"/>
              </a:xfrm>
            </p:grpSpPr>
            <p:sp>
              <p:nvSpPr>
                <p:cNvPr id="133" name="Flowchart: Delay 132"/>
                <p:cNvSpPr/>
                <p:nvPr/>
              </p:nvSpPr>
              <p:spPr>
                <a:xfrm rot="16200000">
                  <a:off x="5923094" y="2493695"/>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4" name="Oval 133"/>
                <p:cNvSpPr/>
                <p:nvPr/>
              </p:nvSpPr>
              <p:spPr>
                <a:xfrm>
                  <a:off x="5950131" y="2398760"/>
                  <a:ext cx="117630" cy="113847"/>
                </a:xfrm>
                <a:prstGeom prst="ellipse">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5" name="Flowchart: Delay 134"/>
                <p:cNvSpPr/>
                <p:nvPr/>
              </p:nvSpPr>
              <p:spPr>
                <a:xfrm rot="16200000">
                  <a:off x="5810978" y="2627992"/>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6" name="Oval 135"/>
                <p:cNvSpPr/>
                <p:nvPr/>
              </p:nvSpPr>
              <p:spPr>
                <a:xfrm>
                  <a:off x="5838015" y="2533056"/>
                  <a:ext cx="117630" cy="113847"/>
                </a:xfrm>
                <a:prstGeom prst="ellipse">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7" name="Flowchart: Delay 136"/>
                <p:cNvSpPr/>
                <p:nvPr/>
              </p:nvSpPr>
              <p:spPr>
                <a:xfrm rot="16200000">
                  <a:off x="6035210" y="2627992"/>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38" name="Oval 137"/>
                <p:cNvSpPr/>
                <p:nvPr/>
              </p:nvSpPr>
              <p:spPr>
                <a:xfrm>
                  <a:off x="6062247" y="2533056"/>
                  <a:ext cx="117630" cy="113847"/>
                </a:xfrm>
                <a:prstGeom prst="ellipse">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9" name="Group 8"/>
              <p:cNvGrpSpPr/>
              <p:nvPr/>
            </p:nvGrpSpPr>
            <p:grpSpPr>
              <a:xfrm>
                <a:off x="5840499" y="3605094"/>
                <a:ext cx="433760" cy="419848"/>
                <a:chOff x="5807107" y="3786333"/>
                <a:chExt cx="433760" cy="419848"/>
              </a:xfrm>
            </p:grpSpPr>
            <p:sp>
              <p:nvSpPr>
                <p:cNvPr id="140" name="Flowchart: Delay 139"/>
                <p:cNvSpPr/>
                <p:nvPr/>
              </p:nvSpPr>
              <p:spPr>
                <a:xfrm rot="16200000">
                  <a:off x="5938135" y="3881268"/>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1" name="Oval 140"/>
                <p:cNvSpPr/>
                <p:nvPr/>
              </p:nvSpPr>
              <p:spPr>
                <a:xfrm>
                  <a:off x="5965172" y="3786333"/>
                  <a:ext cx="117630" cy="113847"/>
                </a:xfrm>
                <a:prstGeom prst="ellipse">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2" name="Flowchart: Delay 141"/>
                <p:cNvSpPr/>
                <p:nvPr/>
              </p:nvSpPr>
              <p:spPr>
                <a:xfrm rot="16200000">
                  <a:off x="5826019" y="4015565"/>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3" name="Oval 142"/>
                <p:cNvSpPr/>
                <p:nvPr/>
              </p:nvSpPr>
              <p:spPr>
                <a:xfrm>
                  <a:off x="5853056" y="3920629"/>
                  <a:ext cx="117630" cy="113847"/>
                </a:xfrm>
                <a:prstGeom prst="ellipse">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4" name="Flowchart: Delay 143"/>
                <p:cNvSpPr/>
                <p:nvPr/>
              </p:nvSpPr>
              <p:spPr>
                <a:xfrm rot="16200000">
                  <a:off x="6050251" y="4015565"/>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5" name="Oval 144"/>
                <p:cNvSpPr/>
                <p:nvPr/>
              </p:nvSpPr>
              <p:spPr>
                <a:xfrm>
                  <a:off x="6077288" y="3920629"/>
                  <a:ext cx="117630" cy="113847"/>
                </a:xfrm>
                <a:prstGeom prst="ellipse">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8" name="Group 7"/>
              <p:cNvGrpSpPr/>
              <p:nvPr/>
            </p:nvGrpSpPr>
            <p:grpSpPr>
              <a:xfrm>
                <a:off x="6958846" y="3607967"/>
                <a:ext cx="433760" cy="419848"/>
                <a:chOff x="6864750" y="3758095"/>
                <a:chExt cx="433760" cy="419848"/>
              </a:xfrm>
            </p:grpSpPr>
            <p:sp>
              <p:nvSpPr>
                <p:cNvPr id="147" name="Flowchart: Delay 146"/>
                <p:cNvSpPr/>
                <p:nvPr/>
              </p:nvSpPr>
              <p:spPr>
                <a:xfrm rot="16200000">
                  <a:off x="6995778" y="3853030"/>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8" name="Oval 147"/>
                <p:cNvSpPr/>
                <p:nvPr/>
              </p:nvSpPr>
              <p:spPr>
                <a:xfrm>
                  <a:off x="7022815" y="3758095"/>
                  <a:ext cx="117630" cy="113847"/>
                </a:xfrm>
                <a:prstGeom prst="ellipse">
                  <a:avLst/>
                </a:prstGeom>
                <a:solidFill>
                  <a:schemeClr val="bg1">
                    <a:lumMod val="65000"/>
                  </a:scheme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9" name="Flowchart: Delay 148"/>
                <p:cNvSpPr/>
                <p:nvPr/>
              </p:nvSpPr>
              <p:spPr>
                <a:xfrm rot="16200000">
                  <a:off x="6883662" y="3987327"/>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0" name="Oval 149"/>
                <p:cNvSpPr/>
                <p:nvPr/>
              </p:nvSpPr>
              <p:spPr>
                <a:xfrm>
                  <a:off x="6910699" y="3892391"/>
                  <a:ext cx="117630" cy="113847"/>
                </a:xfrm>
                <a:prstGeom prst="ellipse">
                  <a:avLst/>
                </a:prstGeom>
                <a:solidFill>
                  <a:schemeClr val="bg1">
                    <a:lumMod val="65000"/>
                  </a:schemeClr>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1" name="Flowchart: Delay 150"/>
                <p:cNvSpPr/>
                <p:nvPr/>
              </p:nvSpPr>
              <p:spPr>
                <a:xfrm rot="16200000">
                  <a:off x="7107894" y="3987327"/>
                  <a:ext cx="171704" cy="209528"/>
                </a:xfrm>
                <a:prstGeom prst="flowChartDelay">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52" name="Oval 151"/>
                <p:cNvSpPr/>
                <p:nvPr/>
              </p:nvSpPr>
              <p:spPr>
                <a:xfrm>
                  <a:off x="7134931" y="3892391"/>
                  <a:ext cx="117630" cy="113847"/>
                </a:xfrm>
                <a:prstGeom prst="ellipse">
                  <a:avLst/>
                </a:prstGeom>
                <a:solidFill>
                  <a:schemeClr val="bg1">
                    <a:lumMod val="6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cxnSp>
          <p:nvCxnSpPr>
            <p:cNvPr id="25" name="Straight Arrow Connector 24"/>
            <p:cNvCxnSpPr/>
            <p:nvPr/>
          </p:nvCxnSpPr>
          <p:spPr>
            <a:xfrm flipH="1" flipV="1">
              <a:off x="6279323" y="2998110"/>
              <a:ext cx="172636" cy="115421"/>
            </a:xfrm>
            <a:prstGeom prst="straightConnector1">
              <a:avLst/>
            </a:prstGeom>
            <a:ln>
              <a:solidFill>
                <a:schemeClr val="accent6">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H="1">
              <a:off x="6279323" y="3626414"/>
              <a:ext cx="172636" cy="115421"/>
            </a:xfrm>
            <a:prstGeom prst="straightConnector1">
              <a:avLst/>
            </a:prstGeom>
            <a:ln>
              <a:solidFill>
                <a:schemeClr val="accent6">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6785139" y="2998110"/>
              <a:ext cx="172636" cy="115421"/>
            </a:xfrm>
            <a:prstGeom prst="straightConnector1">
              <a:avLst/>
            </a:prstGeom>
            <a:ln>
              <a:solidFill>
                <a:schemeClr val="accent6">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6785139" y="3626414"/>
              <a:ext cx="172636" cy="115421"/>
            </a:xfrm>
            <a:prstGeom prst="straightConnector1">
              <a:avLst/>
            </a:prstGeom>
            <a:ln>
              <a:solidFill>
                <a:schemeClr val="accent6">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156" name="Right Arrow 155"/>
          <p:cNvSpPr/>
          <p:nvPr/>
        </p:nvSpPr>
        <p:spPr>
          <a:xfrm>
            <a:off x="5573133" y="3194826"/>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7" name="Right Arrow 156"/>
          <p:cNvSpPr/>
          <p:nvPr/>
        </p:nvSpPr>
        <p:spPr>
          <a:xfrm>
            <a:off x="7228335" y="3194826"/>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63" name="Curved Connector 62"/>
          <p:cNvCxnSpPr>
            <a:stCxn id="120" idx="2"/>
            <a:endCxn id="84" idx="1"/>
          </p:cNvCxnSpPr>
          <p:nvPr/>
        </p:nvCxnSpPr>
        <p:spPr>
          <a:xfrm rot="10800000" flipV="1">
            <a:off x="4265437" y="1510383"/>
            <a:ext cx="824867" cy="950215"/>
          </a:xfrm>
          <a:prstGeom prst="curved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4940938" y="2137234"/>
            <a:ext cx="2170018" cy="369332"/>
          </a:xfrm>
          <a:prstGeom prst="rect">
            <a:avLst/>
          </a:prstGeom>
        </p:spPr>
        <p:txBody>
          <a:bodyPr wrap="none">
            <a:spAutoFit/>
          </a:bodyPr>
          <a:lstStyle/>
          <a:p>
            <a:pPr algn="ctr"/>
            <a:r>
              <a:rPr lang="en-GB" b="1" dirty="0" smtClean="0">
                <a:solidFill>
                  <a:schemeClr val="accent6">
                    <a:lumMod val="75000"/>
                  </a:schemeClr>
                </a:solidFill>
              </a:rPr>
              <a:t>Consultation Process</a:t>
            </a:r>
            <a:endParaRPr lang="en-GB" b="1" dirty="0">
              <a:solidFill>
                <a:schemeClr val="accent6">
                  <a:lumMod val="75000"/>
                </a:schemeClr>
              </a:solidFill>
            </a:endParaRPr>
          </a:p>
        </p:txBody>
      </p:sp>
      <p:sp>
        <p:nvSpPr>
          <p:cNvPr id="160" name="Rectangle 159"/>
          <p:cNvSpPr/>
          <p:nvPr/>
        </p:nvSpPr>
        <p:spPr>
          <a:xfrm>
            <a:off x="3817985" y="3552400"/>
            <a:ext cx="559769" cy="430887"/>
          </a:xfrm>
          <a:prstGeom prst="rect">
            <a:avLst/>
          </a:prstGeom>
        </p:spPr>
        <p:txBody>
          <a:bodyPr wrap="none">
            <a:spAutoFit/>
          </a:bodyPr>
          <a:lstStyle/>
          <a:p>
            <a:pPr algn="ctr"/>
            <a:r>
              <a:rPr lang="en-GB" sz="1100" b="1" i="1" dirty="0" smtClean="0">
                <a:solidFill>
                  <a:schemeClr val="accent6">
                    <a:lumMod val="75000"/>
                  </a:schemeClr>
                </a:solidFill>
              </a:rPr>
              <a:t>Expert</a:t>
            </a:r>
          </a:p>
          <a:p>
            <a:pPr algn="ctr"/>
            <a:r>
              <a:rPr lang="en-GB" sz="1100" b="1" i="1" dirty="0" smtClean="0">
                <a:solidFill>
                  <a:schemeClr val="accent6">
                    <a:lumMod val="75000"/>
                  </a:schemeClr>
                </a:solidFill>
              </a:rPr>
              <a:t>Group</a:t>
            </a:r>
            <a:endParaRPr lang="en-GB" sz="1100" b="1" i="1" dirty="0">
              <a:solidFill>
                <a:schemeClr val="accent6">
                  <a:lumMod val="75000"/>
                </a:schemeClr>
              </a:solidFill>
            </a:endParaRPr>
          </a:p>
        </p:txBody>
      </p:sp>
      <p:sp>
        <p:nvSpPr>
          <p:cNvPr id="161" name="Rectangle 160"/>
          <p:cNvSpPr/>
          <p:nvPr/>
        </p:nvSpPr>
        <p:spPr>
          <a:xfrm>
            <a:off x="4419115" y="1788393"/>
            <a:ext cx="859531" cy="253916"/>
          </a:xfrm>
          <a:prstGeom prst="rect">
            <a:avLst/>
          </a:prstGeom>
        </p:spPr>
        <p:txBody>
          <a:bodyPr wrap="none">
            <a:spAutoFit/>
          </a:bodyPr>
          <a:lstStyle/>
          <a:p>
            <a:pPr algn="ctr"/>
            <a:r>
              <a:rPr lang="en-GB" sz="1050" b="1" dirty="0" smtClean="0">
                <a:solidFill>
                  <a:schemeClr val="accent6">
                    <a:lumMod val="75000"/>
                  </a:schemeClr>
                </a:solidFill>
              </a:rPr>
              <a:t>Coordinates</a:t>
            </a:r>
            <a:endParaRPr lang="en-GB" sz="1050" b="1" dirty="0">
              <a:solidFill>
                <a:schemeClr val="accent6">
                  <a:lumMod val="75000"/>
                </a:schemeClr>
              </a:solidFill>
            </a:endParaRPr>
          </a:p>
        </p:txBody>
      </p:sp>
      <p:sp>
        <p:nvSpPr>
          <p:cNvPr id="162" name="Rectangle 161"/>
          <p:cNvSpPr/>
          <p:nvPr/>
        </p:nvSpPr>
        <p:spPr>
          <a:xfrm>
            <a:off x="4780579" y="3891520"/>
            <a:ext cx="747320" cy="430887"/>
          </a:xfrm>
          <a:prstGeom prst="rect">
            <a:avLst/>
          </a:prstGeom>
        </p:spPr>
        <p:txBody>
          <a:bodyPr wrap="none">
            <a:spAutoFit/>
          </a:bodyPr>
          <a:lstStyle/>
          <a:p>
            <a:pPr algn="ctr"/>
            <a:r>
              <a:rPr lang="en-GB" sz="1100" b="1" i="1" dirty="0" smtClean="0">
                <a:solidFill>
                  <a:schemeClr val="accent6">
                    <a:lumMod val="75000"/>
                  </a:schemeClr>
                </a:solidFill>
              </a:rPr>
              <a:t>Draft</a:t>
            </a:r>
          </a:p>
          <a:p>
            <a:pPr algn="ctr"/>
            <a:r>
              <a:rPr lang="en-GB" sz="1100" b="1" i="1" dirty="0" smtClean="0">
                <a:solidFill>
                  <a:schemeClr val="accent6">
                    <a:lumMod val="75000"/>
                  </a:schemeClr>
                </a:solidFill>
              </a:rPr>
              <a:t>Roadmap</a:t>
            </a:r>
            <a:endParaRPr lang="en-GB" sz="1100" b="1" i="1" dirty="0">
              <a:solidFill>
                <a:schemeClr val="accent6">
                  <a:lumMod val="75000"/>
                </a:schemeClr>
              </a:solidFill>
            </a:endParaRPr>
          </a:p>
        </p:txBody>
      </p:sp>
      <p:sp>
        <p:nvSpPr>
          <p:cNvPr id="163" name="Rectangle 162"/>
          <p:cNvSpPr/>
          <p:nvPr/>
        </p:nvSpPr>
        <p:spPr>
          <a:xfrm>
            <a:off x="6105656" y="3891520"/>
            <a:ext cx="926857" cy="430887"/>
          </a:xfrm>
          <a:prstGeom prst="rect">
            <a:avLst/>
          </a:prstGeom>
        </p:spPr>
        <p:txBody>
          <a:bodyPr wrap="none">
            <a:spAutoFit/>
          </a:bodyPr>
          <a:lstStyle/>
          <a:p>
            <a:pPr algn="ctr"/>
            <a:r>
              <a:rPr lang="en-GB" sz="1100" b="1" i="1" dirty="0" smtClean="0">
                <a:solidFill>
                  <a:schemeClr val="accent6">
                    <a:lumMod val="75000"/>
                  </a:schemeClr>
                </a:solidFill>
              </a:rPr>
              <a:t>Wide</a:t>
            </a:r>
          </a:p>
          <a:p>
            <a:pPr algn="ctr"/>
            <a:r>
              <a:rPr lang="en-GB" sz="1100" b="1" i="1" dirty="0" smtClean="0">
                <a:solidFill>
                  <a:schemeClr val="accent6">
                    <a:lumMod val="75000"/>
                  </a:schemeClr>
                </a:solidFill>
              </a:rPr>
              <a:t>Consultation</a:t>
            </a:r>
            <a:endParaRPr lang="en-GB" sz="1100" b="1" i="1" dirty="0">
              <a:solidFill>
                <a:schemeClr val="accent6">
                  <a:lumMod val="75000"/>
                </a:schemeClr>
              </a:solidFill>
            </a:endParaRPr>
          </a:p>
        </p:txBody>
      </p:sp>
      <p:sp>
        <p:nvSpPr>
          <p:cNvPr id="164" name="Rectangle 163"/>
          <p:cNvSpPr/>
          <p:nvPr/>
        </p:nvSpPr>
        <p:spPr>
          <a:xfrm>
            <a:off x="7556066" y="3563834"/>
            <a:ext cx="747320" cy="430887"/>
          </a:xfrm>
          <a:prstGeom prst="rect">
            <a:avLst/>
          </a:prstGeom>
        </p:spPr>
        <p:txBody>
          <a:bodyPr wrap="none">
            <a:spAutoFit/>
          </a:bodyPr>
          <a:lstStyle/>
          <a:p>
            <a:pPr algn="ctr"/>
            <a:endParaRPr lang="en-GB" sz="1100" b="1" i="1" dirty="0" smtClean="0">
              <a:solidFill>
                <a:schemeClr val="accent6">
                  <a:lumMod val="75000"/>
                </a:schemeClr>
              </a:solidFill>
            </a:endParaRPr>
          </a:p>
          <a:p>
            <a:pPr algn="ctr"/>
            <a:r>
              <a:rPr lang="en-GB" sz="1100" b="1" i="1" dirty="0" smtClean="0">
                <a:solidFill>
                  <a:schemeClr val="accent6">
                    <a:lumMod val="75000"/>
                  </a:schemeClr>
                </a:solidFill>
              </a:rPr>
              <a:t>Roadmap</a:t>
            </a:r>
            <a:endParaRPr lang="en-GB" sz="1100" b="1" i="1" dirty="0">
              <a:solidFill>
                <a:schemeClr val="accent6">
                  <a:lumMod val="75000"/>
                </a:schemeClr>
              </a:solidFill>
            </a:endParaRPr>
          </a:p>
        </p:txBody>
      </p:sp>
    </p:spTree>
    <p:extLst>
      <p:ext uri="{BB962C8B-B14F-4D97-AF65-F5344CB8AC3E}">
        <p14:creationId xmlns:p14="http://schemas.microsoft.com/office/powerpoint/2010/main" val="118176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156" grpId="0" animBg="1"/>
      <p:bldP spid="157" grpId="0" animBg="1"/>
      <p:bldP spid="159" grpId="0"/>
      <p:bldP spid="160" grpId="0"/>
      <p:bldP spid="161" grpId="0"/>
      <p:bldP spid="162" grpId="0"/>
      <p:bldP spid="163" grpId="0"/>
      <p:bldP spid="1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a:t>GBIC2: Coordinating GBIO Implementation</a:t>
            </a:r>
          </a:p>
        </p:txBody>
      </p:sp>
      <p:sp>
        <p:nvSpPr>
          <p:cNvPr id="3" name="Text Placeholder 2"/>
          <p:cNvSpPr>
            <a:spLocks noGrp="1"/>
          </p:cNvSpPr>
          <p:nvPr>
            <p:ph type="body" sz="quarter" idx="10"/>
          </p:nvPr>
        </p:nvSpPr>
        <p:spPr/>
        <p:txBody>
          <a:bodyPr/>
          <a:lstStyle/>
          <a:p>
            <a:endParaRPr lang="en-GB" dirty="0"/>
          </a:p>
        </p:txBody>
      </p:sp>
      <p:pic>
        <p:nvPicPr>
          <p:cNvPr id="4" name="Picture 2" descr="C:\Users\dhobern\AppData\Local\Microsoft\Windows\Temporary Internet Files\Content.Outlook\E7G54LFQ\GBIO FRAMEWORK.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8" t="1970" r="2397" b="8596"/>
          <a:stretch/>
        </p:blipFill>
        <p:spPr bwMode="auto">
          <a:xfrm>
            <a:off x="201057" y="2101222"/>
            <a:ext cx="2384036" cy="242436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347713" y="980424"/>
            <a:ext cx="5345983" cy="4856215"/>
          </a:xfrm>
          <a:prstGeom prst="ellipse">
            <a:avLst/>
          </a:prstGeom>
          <a:noFill/>
          <a:ln w="50800"/>
        </p:spPr>
        <p:style>
          <a:lnRef idx="2">
            <a:schemeClr val="accent6"/>
          </a:lnRef>
          <a:fillRef idx="1">
            <a:schemeClr val="lt1"/>
          </a:fillRef>
          <a:effectRef idx="0">
            <a:schemeClr val="accent6"/>
          </a:effectRef>
          <a:fontRef idx="minor">
            <a:schemeClr val="dk1"/>
          </a:fontRef>
        </p:style>
        <p:txBody>
          <a:bodyPr tIns="0" rtlCol="0" anchor="t"/>
          <a:lstStyle/>
          <a:p>
            <a:pPr algn="ctr"/>
            <a:endParaRPr lang="en-GB" b="1" dirty="0">
              <a:solidFill>
                <a:schemeClr val="accent6">
                  <a:lumMod val="75000"/>
                </a:schemeClr>
              </a:solidFill>
            </a:endParaRPr>
          </a:p>
        </p:txBody>
      </p:sp>
      <p:grpSp>
        <p:nvGrpSpPr>
          <p:cNvPr id="38" name="Group 37"/>
          <p:cNvGrpSpPr/>
          <p:nvPr/>
        </p:nvGrpSpPr>
        <p:grpSpPr>
          <a:xfrm>
            <a:off x="3978876" y="3388465"/>
            <a:ext cx="626118" cy="828000"/>
            <a:chOff x="3657358" y="3412273"/>
            <a:chExt cx="626118" cy="828000"/>
          </a:xfrm>
        </p:grpSpPr>
        <p:sp>
          <p:nvSpPr>
            <p:cNvPr id="34" name="Folded Corner 33"/>
            <p:cNvSpPr/>
            <p:nvPr/>
          </p:nvSpPr>
          <p:spPr>
            <a:xfrm>
              <a:off x="3657358" y="3412273"/>
              <a:ext cx="626118" cy="828000"/>
            </a:xfrm>
            <a:prstGeom prst="foldedCorner">
              <a:avLst>
                <a:gd name="adj" fmla="val 36139"/>
              </a:avLst>
            </a:prstGeom>
            <a:ln w="38100">
              <a:solidFill>
                <a:srgbClr val="6D806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0" name="Picture 29" descr="biodiversityknowledgenetwo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968" y="3460701"/>
              <a:ext cx="526898" cy="526898"/>
            </a:xfrm>
            <a:prstGeom prst="rect">
              <a:avLst/>
            </a:prstGeom>
          </p:spPr>
        </p:pic>
      </p:grpSp>
      <p:grpSp>
        <p:nvGrpSpPr>
          <p:cNvPr id="39" name="Group 38"/>
          <p:cNvGrpSpPr/>
          <p:nvPr/>
        </p:nvGrpSpPr>
        <p:grpSpPr>
          <a:xfrm>
            <a:off x="3969372" y="2426304"/>
            <a:ext cx="645126" cy="502360"/>
            <a:chOff x="4405305" y="1885156"/>
            <a:chExt cx="1671638" cy="1281910"/>
          </a:xfrm>
        </p:grpSpPr>
        <p:sp>
          <p:nvSpPr>
            <p:cNvPr id="40" name="Flowchart: Delay 39"/>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Flowchart: Delay 41"/>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3" name="Oval 42"/>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4" name="Flowchart: Delay 43"/>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5" name="Oval 44"/>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6" name="Flowchart: Delay 45"/>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7" name="Oval 46"/>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8" name="Flowchart: Delay 47"/>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9" name="Oval 48"/>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84" name="Oval 83"/>
          <p:cNvSpPr/>
          <p:nvPr/>
        </p:nvSpPr>
        <p:spPr>
          <a:xfrm>
            <a:off x="3751935" y="2096826"/>
            <a:ext cx="1080000" cy="2484000"/>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8" name="Right Arrow 87"/>
          <p:cNvSpPr/>
          <p:nvPr/>
        </p:nvSpPr>
        <p:spPr>
          <a:xfrm rot="5400000">
            <a:off x="4147935" y="3028155"/>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37" name="Group 36"/>
          <p:cNvGrpSpPr/>
          <p:nvPr/>
        </p:nvGrpSpPr>
        <p:grpSpPr>
          <a:xfrm>
            <a:off x="5133274" y="3388465"/>
            <a:ext cx="626118" cy="828000"/>
            <a:chOff x="4650174" y="3412273"/>
            <a:chExt cx="626118" cy="828000"/>
          </a:xfrm>
        </p:grpSpPr>
        <p:sp>
          <p:nvSpPr>
            <p:cNvPr id="33" name="Folded Corner 32"/>
            <p:cNvSpPr/>
            <p:nvPr/>
          </p:nvSpPr>
          <p:spPr>
            <a:xfrm>
              <a:off x="4650174" y="3412273"/>
              <a:ext cx="626118" cy="828000"/>
            </a:xfrm>
            <a:prstGeom prst="foldedCorner">
              <a:avLst>
                <a:gd name="adj" fmla="val 36139"/>
              </a:avLst>
            </a:prstGeom>
            <a:ln w="38100">
              <a:solidFill>
                <a:srgbClr val="74538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7" name="Picture 26" descr="publishedmateria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040" y="3460701"/>
              <a:ext cx="508386" cy="508386"/>
            </a:xfrm>
            <a:prstGeom prst="rect">
              <a:avLst/>
            </a:prstGeom>
          </p:spPr>
        </p:pic>
      </p:grpSp>
      <p:grpSp>
        <p:nvGrpSpPr>
          <p:cNvPr id="50" name="Group 49"/>
          <p:cNvGrpSpPr/>
          <p:nvPr/>
        </p:nvGrpSpPr>
        <p:grpSpPr>
          <a:xfrm>
            <a:off x="5123770" y="2426304"/>
            <a:ext cx="645126" cy="502360"/>
            <a:chOff x="4405305" y="1885156"/>
            <a:chExt cx="1671638" cy="1281910"/>
          </a:xfrm>
        </p:grpSpPr>
        <p:sp>
          <p:nvSpPr>
            <p:cNvPr id="51" name="Flowchart: Delay 50"/>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 name="Flowchart: Delay 52"/>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4" name="Oval 53"/>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5" name="Flowchart: Delay 54"/>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6" name="Oval 55"/>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7" name="Flowchart: Delay 56"/>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 name="Oval 57"/>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 name="Flowchart: Delay 58"/>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0" name="Oval 59"/>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85" name="Oval 84"/>
          <p:cNvSpPr/>
          <p:nvPr/>
        </p:nvSpPr>
        <p:spPr>
          <a:xfrm>
            <a:off x="4906333" y="2096826"/>
            <a:ext cx="1080000" cy="2484000"/>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9" name="Right Arrow 88"/>
          <p:cNvSpPr/>
          <p:nvPr/>
        </p:nvSpPr>
        <p:spPr>
          <a:xfrm rot="5400000">
            <a:off x="5302333" y="3028155"/>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23" name="Group 22"/>
          <p:cNvGrpSpPr/>
          <p:nvPr/>
        </p:nvGrpSpPr>
        <p:grpSpPr>
          <a:xfrm>
            <a:off x="6278168" y="2426304"/>
            <a:ext cx="645126" cy="502360"/>
            <a:chOff x="4405305" y="1885156"/>
            <a:chExt cx="1671638" cy="1281910"/>
          </a:xfrm>
        </p:grpSpPr>
        <p:sp>
          <p:nvSpPr>
            <p:cNvPr id="6" name="Flowchart: Delay 5"/>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Oval 6"/>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Flowchart: Delay 9"/>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 name="Oval 10"/>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3" name="Flowchart: Delay 12"/>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Oval 13"/>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Flowchart: Delay 15"/>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 name="Oval 16"/>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 name="Flowchart: Delay 18"/>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0" name="Oval 19"/>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36" name="Group 35"/>
          <p:cNvGrpSpPr/>
          <p:nvPr/>
        </p:nvGrpSpPr>
        <p:grpSpPr>
          <a:xfrm>
            <a:off x="6287672" y="3388465"/>
            <a:ext cx="626118" cy="828000"/>
            <a:chOff x="5804575" y="3412273"/>
            <a:chExt cx="626118" cy="828000"/>
          </a:xfrm>
        </p:grpSpPr>
        <p:sp>
          <p:nvSpPr>
            <p:cNvPr id="31" name="Folded Corner 30"/>
            <p:cNvSpPr/>
            <p:nvPr/>
          </p:nvSpPr>
          <p:spPr>
            <a:xfrm>
              <a:off x="5804575" y="3412273"/>
              <a:ext cx="626118" cy="828000"/>
            </a:xfrm>
            <a:prstGeom prst="foldedCorner">
              <a:avLst>
                <a:gd name="adj" fmla="val 36139"/>
              </a:avLst>
            </a:prstGeom>
            <a:ln w="38100">
              <a:solidFill>
                <a:srgbClr val="38638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9" name="Picture 28" descr="integratedoccurencedat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043" y="3460701"/>
              <a:ext cx="541182" cy="541182"/>
            </a:xfrm>
            <a:prstGeom prst="rect">
              <a:avLst/>
            </a:prstGeom>
          </p:spPr>
        </p:pic>
      </p:grpSp>
      <p:sp>
        <p:nvSpPr>
          <p:cNvPr id="86" name="Oval 85"/>
          <p:cNvSpPr/>
          <p:nvPr/>
        </p:nvSpPr>
        <p:spPr>
          <a:xfrm>
            <a:off x="6060731" y="2096826"/>
            <a:ext cx="1080000" cy="2484000"/>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0" name="Right Arrow 89"/>
          <p:cNvSpPr/>
          <p:nvPr/>
        </p:nvSpPr>
        <p:spPr>
          <a:xfrm rot="5400000">
            <a:off x="6456731" y="3028156"/>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35" name="Group 34"/>
          <p:cNvGrpSpPr/>
          <p:nvPr/>
        </p:nvGrpSpPr>
        <p:grpSpPr>
          <a:xfrm>
            <a:off x="7442071" y="3388465"/>
            <a:ext cx="626118" cy="828000"/>
            <a:chOff x="7093716" y="3412273"/>
            <a:chExt cx="626118" cy="828000"/>
          </a:xfrm>
        </p:grpSpPr>
        <p:sp>
          <p:nvSpPr>
            <p:cNvPr id="32" name="Folded Corner 31"/>
            <p:cNvSpPr/>
            <p:nvPr/>
          </p:nvSpPr>
          <p:spPr>
            <a:xfrm>
              <a:off x="7093716" y="3412273"/>
              <a:ext cx="626118" cy="828000"/>
            </a:xfrm>
            <a:prstGeom prst="foldedCorner">
              <a:avLst>
                <a:gd name="adj" fmla="val 36139"/>
              </a:avLst>
            </a:prstGeom>
            <a:ln w="38100">
              <a:solidFill>
                <a:srgbClr val="8336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8" name="Picture 27" descr="trendsandprediction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4594" y="3460701"/>
              <a:ext cx="524362" cy="524362"/>
            </a:xfrm>
            <a:prstGeom prst="rect">
              <a:avLst/>
            </a:prstGeom>
          </p:spPr>
        </p:pic>
      </p:grpSp>
      <p:grpSp>
        <p:nvGrpSpPr>
          <p:cNvPr id="73" name="Group 72"/>
          <p:cNvGrpSpPr/>
          <p:nvPr/>
        </p:nvGrpSpPr>
        <p:grpSpPr>
          <a:xfrm>
            <a:off x="7432567" y="2426304"/>
            <a:ext cx="645126" cy="502360"/>
            <a:chOff x="4405305" y="1885156"/>
            <a:chExt cx="1671638" cy="1281910"/>
          </a:xfrm>
        </p:grpSpPr>
        <p:sp>
          <p:nvSpPr>
            <p:cNvPr id="74" name="Flowchart: Delay 73"/>
            <p:cNvSpPr/>
            <p:nvPr/>
          </p:nvSpPr>
          <p:spPr>
            <a:xfrm rot="16200000">
              <a:off x="5022050" y="2123281"/>
              <a:ext cx="438150" cy="542924"/>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5" name="Oval 74"/>
            <p:cNvSpPr/>
            <p:nvPr/>
          </p:nvSpPr>
          <p:spPr>
            <a:xfrm>
              <a:off x="5088725" y="1885156"/>
              <a:ext cx="304800" cy="2905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6" name="Flowchart: Delay 75"/>
            <p:cNvSpPr/>
            <p:nvPr/>
          </p:nvSpPr>
          <p:spPr>
            <a:xfrm rot="16200000">
              <a:off x="4457692" y="2312197"/>
              <a:ext cx="438150" cy="54292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7" name="Oval 76"/>
            <p:cNvSpPr/>
            <p:nvPr/>
          </p:nvSpPr>
          <p:spPr>
            <a:xfrm>
              <a:off x="4524370" y="2074069"/>
              <a:ext cx="304800" cy="2905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8" name="Flowchart: Delay 77"/>
            <p:cNvSpPr/>
            <p:nvPr/>
          </p:nvSpPr>
          <p:spPr>
            <a:xfrm rot="16200000">
              <a:off x="5586406" y="2312197"/>
              <a:ext cx="438150" cy="542924"/>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9" name="Oval 78"/>
            <p:cNvSpPr/>
            <p:nvPr/>
          </p:nvSpPr>
          <p:spPr>
            <a:xfrm>
              <a:off x="5653081" y="2074069"/>
              <a:ext cx="304800" cy="2905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0" name="Flowchart: Delay 79"/>
            <p:cNvSpPr/>
            <p:nvPr/>
          </p:nvSpPr>
          <p:spPr>
            <a:xfrm rot="16200000">
              <a:off x="4731538" y="2676529"/>
              <a:ext cx="438150" cy="542924"/>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1" name="Oval 80"/>
            <p:cNvSpPr/>
            <p:nvPr/>
          </p:nvSpPr>
          <p:spPr>
            <a:xfrm>
              <a:off x="4798213" y="2438402"/>
              <a:ext cx="304800" cy="2905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2" name="Flowchart: Delay 81"/>
            <p:cNvSpPr/>
            <p:nvPr/>
          </p:nvSpPr>
          <p:spPr>
            <a:xfrm rot="16200000">
              <a:off x="5312560" y="2676529"/>
              <a:ext cx="438150" cy="542924"/>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3" name="Oval 82"/>
            <p:cNvSpPr/>
            <p:nvPr/>
          </p:nvSpPr>
          <p:spPr>
            <a:xfrm>
              <a:off x="5379243" y="2438399"/>
              <a:ext cx="304800" cy="2905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87" name="Oval 86"/>
          <p:cNvSpPr/>
          <p:nvPr/>
        </p:nvSpPr>
        <p:spPr>
          <a:xfrm>
            <a:off x="7215130" y="2096826"/>
            <a:ext cx="1080000" cy="2484000"/>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1" name="Right Arrow 90"/>
          <p:cNvSpPr/>
          <p:nvPr/>
        </p:nvSpPr>
        <p:spPr>
          <a:xfrm rot="5400000">
            <a:off x="7611130" y="3028155"/>
            <a:ext cx="288000" cy="288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3" name="Down Arrow 92"/>
          <p:cNvSpPr/>
          <p:nvPr/>
        </p:nvSpPr>
        <p:spPr>
          <a:xfrm rot="16200000">
            <a:off x="2506738" y="3118964"/>
            <a:ext cx="968884" cy="38888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7" name="Rectangle 106"/>
          <p:cNvSpPr/>
          <p:nvPr/>
        </p:nvSpPr>
        <p:spPr>
          <a:xfrm>
            <a:off x="4683840" y="4934436"/>
            <a:ext cx="2577822" cy="369332"/>
          </a:xfrm>
          <a:prstGeom prst="rect">
            <a:avLst/>
          </a:prstGeom>
        </p:spPr>
        <p:txBody>
          <a:bodyPr wrap="none">
            <a:spAutoFit/>
          </a:bodyPr>
          <a:lstStyle/>
          <a:p>
            <a:pPr algn="ctr"/>
            <a:r>
              <a:rPr lang="en-GB" b="1" dirty="0">
                <a:solidFill>
                  <a:schemeClr val="accent6">
                    <a:lumMod val="75000"/>
                  </a:schemeClr>
                </a:solidFill>
              </a:rPr>
              <a:t>Coordinating Mechanism</a:t>
            </a:r>
          </a:p>
        </p:txBody>
      </p:sp>
      <p:grpSp>
        <p:nvGrpSpPr>
          <p:cNvPr id="124" name="Group 123"/>
          <p:cNvGrpSpPr/>
          <p:nvPr/>
        </p:nvGrpSpPr>
        <p:grpSpPr>
          <a:xfrm>
            <a:off x="4254591" y="4705586"/>
            <a:ext cx="3436320" cy="276999"/>
            <a:chOff x="4254591" y="4672928"/>
            <a:chExt cx="3436320" cy="276999"/>
          </a:xfrm>
        </p:grpSpPr>
        <p:sp>
          <p:nvSpPr>
            <p:cNvPr id="108" name="Rectangle 107"/>
            <p:cNvSpPr/>
            <p:nvPr/>
          </p:nvSpPr>
          <p:spPr>
            <a:xfrm>
              <a:off x="4254591" y="4672928"/>
              <a:ext cx="949299" cy="276999"/>
            </a:xfrm>
            <a:prstGeom prst="rect">
              <a:avLst/>
            </a:prstGeom>
          </p:spPr>
          <p:txBody>
            <a:bodyPr wrap="none">
              <a:spAutoFit/>
            </a:bodyPr>
            <a:lstStyle/>
            <a:p>
              <a:pPr algn="ctr"/>
              <a:r>
                <a:rPr lang="en-GB" sz="1200" b="1" i="1" dirty="0" smtClean="0">
                  <a:solidFill>
                    <a:schemeClr val="accent6">
                      <a:lumMod val="75000"/>
                    </a:schemeClr>
                  </a:solidFill>
                </a:rPr>
                <a:t>Governance</a:t>
              </a:r>
              <a:endParaRPr lang="en-GB" sz="1200" b="1" i="1" dirty="0">
                <a:solidFill>
                  <a:schemeClr val="accent6">
                    <a:lumMod val="75000"/>
                  </a:schemeClr>
                </a:solidFill>
              </a:endParaRPr>
            </a:p>
          </p:txBody>
        </p:sp>
        <p:sp>
          <p:nvSpPr>
            <p:cNvPr id="109" name="Rectangle 108"/>
            <p:cNvSpPr/>
            <p:nvPr/>
          </p:nvSpPr>
          <p:spPr>
            <a:xfrm>
              <a:off x="6495967" y="4672928"/>
              <a:ext cx="1194944" cy="276999"/>
            </a:xfrm>
            <a:prstGeom prst="rect">
              <a:avLst/>
            </a:prstGeom>
          </p:spPr>
          <p:txBody>
            <a:bodyPr wrap="none">
              <a:spAutoFit/>
            </a:bodyPr>
            <a:lstStyle/>
            <a:p>
              <a:pPr algn="ctr"/>
              <a:r>
                <a:rPr lang="en-GB" sz="1200" b="1" i="1" dirty="0" smtClean="0">
                  <a:solidFill>
                    <a:schemeClr val="accent6">
                      <a:lumMod val="75000"/>
                    </a:schemeClr>
                  </a:solidFill>
                </a:rPr>
                <a:t>Communication</a:t>
              </a:r>
              <a:endParaRPr lang="en-GB" sz="1200" b="1" i="1" dirty="0">
                <a:solidFill>
                  <a:schemeClr val="accent6">
                    <a:lumMod val="75000"/>
                  </a:schemeClr>
                </a:solidFill>
              </a:endParaRPr>
            </a:p>
          </p:txBody>
        </p:sp>
        <p:sp>
          <p:nvSpPr>
            <p:cNvPr id="110" name="Rectangle 109"/>
            <p:cNvSpPr/>
            <p:nvPr/>
          </p:nvSpPr>
          <p:spPr>
            <a:xfrm>
              <a:off x="5215385" y="4672928"/>
              <a:ext cx="1316451" cy="276999"/>
            </a:xfrm>
            <a:prstGeom prst="rect">
              <a:avLst/>
            </a:prstGeom>
          </p:spPr>
          <p:txBody>
            <a:bodyPr wrap="none">
              <a:spAutoFit/>
            </a:bodyPr>
            <a:lstStyle/>
            <a:p>
              <a:pPr algn="ctr"/>
              <a:r>
                <a:rPr lang="en-GB" sz="1200" b="1" i="1" dirty="0" smtClean="0">
                  <a:solidFill>
                    <a:schemeClr val="accent6">
                      <a:lumMod val="75000"/>
                    </a:schemeClr>
                  </a:solidFill>
                </a:rPr>
                <a:t>Technical Support</a:t>
              </a:r>
              <a:endParaRPr lang="en-GB" sz="1200" b="1" i="1" dirty="0">
                <a:solidFill>
                  <a:schemeClr val="accent6">
                    <a:lumMod val="75000"/>
                  </a:schemeClr>
                </a:solidFill>
              </a:endParaRPr>
            </a:p>
          </p:txBody>
        </p:sp>
      </p:grpSp>
      <p:sp>
        <p:nvSpPr>
          <p:cNvPr id="111" name="Rectangle 110"/>
          <p:cNvSpPr/>
          <p:nvPr/>
        </p:nvSpPr>
        <p:spPr>
          <a:xfrm>
            <a:off x="4994085" y="5273917"/>
            <a:ext cx="1957332" cy="276999"/>
          </a:xfrm>
          <a:prstGeom prst="rect">
            <a:avLst/>
          </a:prstGeom>
        </p:spPr>
        <p:txBody>
          <a:bodyPr wrap="none">
            <a:spAutoFit/>
          </a:bodyPr>
          <a:lstStyle/>
          <a:p>
            <a:pPr algn="ctr"/>
            <a:r>
              <a:rPr lang="en-GB" sz="1200" b="1" i="1" dirty="0" smtClean="0">
                <a:solidFill>
                  <a:schemeClr val="accent6">
                    <a:lumMod val="75000"/>
                  </a:schemeClr>
                </a:solidFill>
              </a:rPr>
              <a:t>Funding and  Sustainability</a:t>
            </a:r>
            <a:endParaRPr lang="en-GB" sz="1200" b="1" i="1" dirty="0">
              <a:solidFill>
                <a:schemeClr val="accent6">
                  <a:lumMod val="75000"/>
                </a:schemeClr>
              </a:solidFill>
            </a:endParaRPr>
          </a:p>
        </p:txBody>
      </p:sp>
      <p:sp>
        <p:nvSpPr>
          <p:cNvPr id="112" name="Rectangle 111"/>
          <p:cNvSpPr/>
          <p:nvPr/>
        </p:nvSpPr>
        <p:spPr>
          <a:xfrm>
            <a:off x="5439464" y="5496536"/>
            <a:ext cx="1066574" cy="276999"/>
          </a:xfrm>
          <a:prstGeom prst="rect">
            <a:avLst/>
          </a:prstGeom>
        </p:spPr>
        <p:txBody>
          <a:bodyPr wrap="none">
            <a:spAutoFit/>
          </a:bodyPr>
          <a:lstStyle/>
          <a:p>
            <a:pPr algn="ctr"/>
            <a:r>
              <a:rPr lang="en-GB" sz="1200" b="1" i="1" dirty="0" smtClean="0">
                <a:solidFill>
                  <a:schemeClr val="accent6">
                    <a:lumMod val="75000"/>
                  </a:schemeClr>
                </a:solidFill>
              </a:rPr>
              <a:t>Best Practices</a:t>
            </a:r>
            <a:endParaRPr lang="en-GB" sz="1200" b="1" i="1" dirty="0">
              <a:solidFill>
                <a:schemeClr val="accent6">
                  <a:lumMod val="75000"/>
                </a:schemeClr>
              </a:solidFill>
            </a:endParaRPr>
          </a:p>
        </p:txBody>
      </p:sp>
      <p:grpSp>
        <p:nvGrpSpPr>
          <p:cNvPr id="122" name="Group 121"/>
          <p:cNvGrpSpPr/>
          <p:nvPr/>
        </p:nvGrpSpPr>
        <p:grpSpPr>
          <a:xfrm>
            <a:off x="5090303" y="1055583"/>
            <a:ext cx="1872000" cy="909602"/>
            <a:chOff x="4728181" y="4798014"/>
            <a:chExt cx="1872000" cy="909602"/>
          </a:xfrm>
        </p:grpSpPr>
        <p:grpSp>
          <p:nvGrpSpPr>
            <p:cNvPr id="121" name="Group 120"/>
            <p:cNvGrpSpPr/>
            <p:nvPr/>
          </p:nvGrpSpPr>
          <p:grpSpPr>
            <a:xfrm>
              <a:off x="5065100" y="5000249"/>
              <a:ext cx="1198162" cy="461665"/>
              <a:chOff x="4996711" y="5000249"/>
              <a:chExt cx="1198162" cy="461665"/>
            </a:xfrm>
          </p:grpSpPr>
          <p:grpSp>
            <p:nvGrpSpPr>
              <p:cNvPr id="106" name="Group 105"/>
              <p:cNvGrpSpPr/>
              <p:nvPr/>
            </p:nvGrpSpPr>
            <p:grpSpPr>
              <a:xfrm>
                <a:off x="5761113" y="5016210"/>
                <a:ext cx="433760" cy="419848"/>
                <a:chOff x="5789573" y="1111603"/>
                <a:chExt cx="433760" cy="419848"/>
              </a:xfrm>
            </p:grpSpPr>
            <p:sp>
              <p:nvSpPr>
                <p:cNvPr id="94" name="Flowchart: Delay 93"/>
                <p:cNvSpPr/>
                <p:nvPr/>
              </p:nvSpPr>
              <p:spPr>
                <a:xfrm rot="16200000">
                  <a:off x="5920601" y="1206538"/>
                  <a:ext cx="171704" cy="209528"/>
                </a:xfrm>
                <a:prstGeom prst="flowChartDela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5" name="Oval 94"/>
                <p:cNvSpPr/>
                <p:nvPr/>
              </p:nvSpPr>
              <p:spPr>
                <a:xfrm>
                  <a:off x="5947638" y="1111603"/>
                  <a:ext cx="117630" cy="1138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0" name="Flowchart: Delay 99"/>
                <p:cNvSpPr/>
                <p:nvPr/>
              </p:nvSpPr>
              <p:spPr>
                <a:xfrm rot="16200000">
                  <a:off x="5808485" y="1340835"/>
                  <a:ext cx="171704" cy="209528"/>
                </a:xfrm>
                <a:prstGeom prst="flowChartDela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1" name="Oval 100"/>
                <p:cNvSpPr/>
                <p:nvPr/>
              </p:nvSpPr>
              <p:spPr>
                <a:xfrm>
                  <a:off x="5835522" y="1245899"/>
                  <a:ext cx="117630" cy="11384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2" name="Flowchart: Delay 101"/>
                <p:cNvSpPr/>
                <p:nvPr/>
              </p:nvSpPr>
              <p:spPr>
                <a:xfrm rot="16200000">
                  <a:off x="6032717" y="1340835"/>
                  <a:ext cx="171704" cy="209528"/>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3" name="Oval 102"/>
                <p:cNvSpPr/>
                <p:nvPr/>
              </p:nvSpPr>
              <p:spPr>
                <a:xfrm>
                  <a:off x="6059754" y="1245899"/>
                  <a:ext cx="117630" cy="1138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
            <p:nvSpPr>
              <p:cNvPr id="113" name="Rectangle 112"/>
              <p:cNvSpPr/>
              <p:nvPr/>
            </p:nvSpPr>
            <p:spPr>
              <a:xfrm>
                <a:off x="4996711" y="5000249"/>
                <a:ext cx="635110" cy="461665"/>
              </a:xfrm>
              <a:prstGeom prst="rect">
                <a:avLst/>
              </a:prstGeom>
            </p:spPr>
            <p:txBody>
              <a:bodyPr wrap="none">
                <a:spAutoFit/>
              </a:bodyPr>
              <a:lstStyle/>
              <a:p>
                <a:pPr algn="ctr"/>
                <a:r>
                  <a:rPr lang="en-GB" sz="1200" b="1" i="1" dirty="0" smtClean="0">
                    <a:solidFill>
                      <a:schemeClr val="accent6">
                        <a:lumMod val="75000"/>
                      </a:schemeClr>
                    </a:solidFill>
                  </a:rPr>
                  <a:t>Project</a:t>
                </a:r>
              </a:p>
              <a:p>
                <a:pPr algn="ctr"/>
                <a:r>
                  <a:rPr lang="en-GB" sz="1200" b="1" i="1" dirty="0" smtClean="0">
                    <a:solidFill>
                      <a:schemeClr val="accent6">
                        <a:lumMod val="75000"/>
                      </a:schemeClr>
                    </a:solidFill>
                  </a:rPr>
                  <a:t>Office</a:t>
                </a:r>
                <a:endParaRPr lang="en-GB" sz="1200" b="1" i="1" dirty="0">
                  <a:solidFill>
                    <a:schemeClr val="accent6">
                      <a:lumMod val="75000"/>
                    </a:schemeClr>
                  </a:solidFill>
                </a:endParaRPr>
              </a:p>
            </p:txBody>
          </p:sp>
        </p:grpSp>
        <p:sp>
          <p:nvSpPr>
            <p:cNvPr id="120" name="Oval 119"/>
            <p:cNvSpPr/>
            <p:nvPr/>
          </p:nvSpPr>
          <p:spPr>
            <a:xfrm>
              <a:off x="4728181" y="4798014"/>
              <a:ext cx="1872000" cy="909602"/>
            </a:xfrm>
            <a:prstGeom prst="ellipse">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1670317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a:t>GBIC2: </a:t>
            </a:r>
            <a:r>
              <a:rPr lang="en-GB" dirty="0" smtClean="0"/>
              <a:t>Fundamental Requirements</a:t>
            </a:r>
            <a:endParaRPr lang="en-GB" dirty="0"/>
          </a:p>
        </p:txBody>
      </p:sp>
      <p:sp>
        <p:nvSpPr>
          <p:cNvPr id="3" name="Text Placeholder 2"/>
          <p:cNvSpPr>
            <a:spLocks noGrp="1"/>
          </p:cNvSpPr>
          <p:nvPr>
            <p:ph type="body" sz="quarter" idx="10"/>
          </p:nvPr>
        </p:nvSpPr>
        <p:spPr/>
        <p:txBody>
          <a:bodyPr/>
          <a:lstStyle/>
          <a:p>
            <a:endParaRPr lang="en-GB" dirty="0"/>
          </a:p>
        </p:txBody>
      </p:sp>
      <p:sp>
        <p:nvSpPr>
          <p:cNvPr id="92" name="Content Placeholder 2"/>
          <p:cNvSpPr txBox="1">
            <a:spLocks/>
          </p:cNvSpPr>
          <p:nvPr/>
        </p:nvSpPr>
        <p:spPr>
          <a:xfrm>
            <a:off x="655337" y="1045029"/>
            <a:ext cx="7946572" cy="6126914"/>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panose="020B0604020202020204" pitchFamily="34" charset="0"/>
              <a:buChar char="•"/>
            </a:pPr>
            <a:r>
              <a:rPr lang="en-AU" dirty="0" smtClean="0"/>
              <a:t>Transparency and clear governance</a:t>
            </a:r>
          </a:p>
          <a:p>
            <a:pPr marL="514350" indent="-514350">
              <a:buFont typeface="Arial" panose="020B0604020202020204" pitchFamily="34" charset="0"/>
              <a:buChar char="•"/>
            </a:pPr>
            <a:r>
              <a:rPr lang="en-AU" dirty="0" smtClean="0"/>
              <a:t>Open international collaboration</a:t>
            </a:r>
          </a:p>
          <a:p>
            <a:pPr marL="514350" indent="-514350">
              <a:buFont typeface="Arial" panose="020B0604020202020204" pitchFamily="34" charset="0"/>
              <a:buChar char="•"/>
            </a:pPr>
            <a:r>
              <a:rPr lang="en-AU" dirty="0" smtClean="0"/>
              <a:t>Mechanisms to support trust between stakeholders</a:t>
            </a:r>
          </a:p>
          <a:p>
            <a:pPr marL="514350" indent="-514350">
              <a:buFont typeface="Arial" panose="020B0604020202020204" pitchFamily="34" charset="0"/>
              <a:buChar char="•"/>
            </a:pPr>
            <a:r>
              <a:rPr lang="en-AU" dirty="0" smtClean="0"/>
              <a:t>Commitment to open access data culture</a:t>
            </a:r>
          </a:p>
          <a:p>
            <a:pPr marL="514350" indent="-514350">
              <a:buFont typeface="Arial" panose="020B0604020202020204" pitchFamily="34" charset="0"/>
              <a:buChar char="•"/>
            </a:pPr>
            <a:r>
              <a:rPr lang="en-AU" dirty="0" smtClean="0"/>
              <a:t>Development of a common conceptual outline</a:t>
            </a:r>
          </a:p>
          <a:p>
            <a:pPr marL="514350" indent="-514350">
              <a:buFont typeface="Arial" panose="020B0604020202020204" pitchFamily="34" charset="0"/>
              <a:buChar char="•"/>
            </a:pPr>
            <a:r>
              <a:rPr lang="en-AU" dirty="0" smtClean="0"/>
              <a:t>Credibility with governments and funding bodies</a:t>
            </a:r>
          </a:p>
          <a:p>
            <a:pPr marL="514350" indent="-514350">
              <a:buFont typeface="Arial" panose="020B0604020202020204" pitchFamily="34" charset="0"/>
              <a:buChar char="•"/>
            </a:pPr>
            <a:r>
              <a:rPr lang="en-AU" dirty="0" smtClean="0"/>
              <a:t>Credibility with researchers and scientific bodies</a:t>
            </a:r>
            <a:endParaRPr lang="en-AU" dirty="0"/>
          </a:p>
        </p:txBody>
      </p:sp>
    </p:spTree>
    <p:extLst>
      <p:ext uri="{BB962C8B-B14F-4D97-AF65-F5344CB8AC3E}">
        <p14:creationId xmlns:p14="http://schemas.microsoft.com/office/powerpoint/2010/main" val="19453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63563"/>
          </a:xfrm>
        </p:spPr>
        <p:txBody>
          <a:bodyPr>
            <a:normAutofit/>
          </a:bodyPr>
          <a:lstStyle/>
          <a:p>
            <a:r>
              <a:rPr lang="en-GB" dirty="0"/>
              <a:t>GBIC2: </a:t>
            </a:r>
            <a:r>
              <a:rPr lang="en-GB" dirty="0" smtClean="0"/>
              <a:t>Issues to solve</a:t>
            </a:r>
            <a:endParaRPr lang="en-GB" dirty="0"/>
          </a:p>
        </p:txBody>
      </p:sp>
      <p:sp>
        <p:nvSpPr>
          <p:cNvPr id="3" name="Text Placeholder 2"/>
          <p:cNvSpPr>
            <a:spLocks noGrp="1"/>
          </p:cNvSpPr>
          <p:nvPr>
            <p:ph type="body" sz="quarter" idx="10"/>
          </p:nvPr>
        </p:nvSpPr>
        <p:spPr/>
        <p:txBody>
          <a:bodyPr/>
          <a:lstStyle/>
          <a:p>
            <a:endParaRPr lang="en-GB" dirty="0"/>
          </a:p>
        </p:txBody>
      </p:sp>
      <p:sp>
        <p:nvSpPr>
          <p:cNvPr id="92" name="Content Placeholder 2"/>
          <p:cNvSpPr txBox="1">
            <a:spLocks/>
          </p:cNvSpPr>
          <p:nvPr/>
        </p:nvSpPr>
        <p:spPr>
          <a:xfrm>
            <a:off x="655337" y="1045029"/>
            <a:ext cx="7946572" cy="6126914"/>
          </a:xfrm>
          <a:prstGeom prst="rect">
            <a:avLst/>
          </a:prstGeom>
        </p:spPr>
        <p:txBody>
          <a:bodyPr>
            <a:no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panose="020B0604020202020204" pitchFamily="34" charset="0"/>
              <a:buChar char="•"/>
            </a:pPr>
            <a:r>
              <a:rPr lang="en-AU" sz="2800" dirty="0" smtClean="0"/>
              <a:t>Existing funding short-term project-based</a:t>
            </a:r>
          </a:p>
          <a:p>
            <a:pPr marL="514350" indent="-514350">
              <a:buFont typeface="Arial" panose="020B0604020202020204" pitchFamily="34" charset="0"/>
              <a:buChar char="•"/>
            </a:pPr>
            <a:r>
              <a:rPr lang="en-AU" sz="2800" dirty="0" smtClean="0"/>
              <a:t>Overlapping stakeholder mandates</a:t>
            </a:r>
          </a:p>
          <a:p>
            <a:pPr marL="514350" indent="-514350">
              <a:buFont typeface="Arial" panose="020B0604020202020204" pitchFamily="34" charset="0"/>
              <a:buChar char="•"/>
            </a:pPr>
            <a:r>
              <a:rPr lang="en-AU" sz="2800" dirty="0" smtClean="0"/>
              <a:t>Existing project timelines and milestones</a:t>
            </a:r>
          </a:p>
          <a:p>
            <a:pPr marL="514350" indent="-514350">
              <a:buFont typeface="Arial" panose="020B0604020202020204" pitchFamily="34" charset="0"/>
              <a:buChar char="•"/>
            </a:pPr>
            <a:r>
              <a:rPr lang="en-AU" sz="2800" dirty="0" smtClean="0"/>
              <a:t>Sustainability of components</a:t>
            </a:r>
          </a:p>
          <a:p>
            <a:pPr marL="514350" indent="-514350">
              <a:buFont typeface="Arial" panose="020B0604020202020204" pitchFamily="34" charset="0"/>
              <a:buChar char="•"/>
            </a:pPr>
            <a:r>
              <a:rPr lang="en-AU" sz="2800" dirty="0" smtClean="0"/>
              <a:t>Low levels of trust from researchers for “aggregators”</a:t>
            </a:r>
          </a:p>
          <a:p>
            <a:pPr marL="514350" indent="-514350">
              <a:buFont typeface="Arial" panose="020B0604020202020204" pitchFamily="34" charset="0"/>
              <a:buChar char="•"/>
            </a:pPr>
            <a:r>
              <a:rPr lang="en-AU" sz="2800" dirty="0" smtClean="0"/>
              <a:t>Handling competitive attempts to implement components</a:t>
            </a:r>
          </a:p>
          <a:p>
            <a:pPr marL="514350" indent="-514350">
              <a:buFont typeface="Arial" panose="020B0604020202020204" pitchFamily="34" charset="0"/>
              <a:buChar char="•"/>
            </a:pPr>
            <a:r>
              <a:rPr lang="en-AU" sz="2800" dirty="0" smtClean="0"/>
              <a:t>Limited engagement with some geographic regions</a:t>
            </a:r>
          </a:p>
          <a:p>
            <a:pPr marL="514350" indent="-514350">
              <a:buFont typeface="Arial" panose="020B0604020202020204" pitchFamily="34" charset="0"/>
              <a:buChar char="•"/>
            </a:pPr>
            <a:r>
              <a:rPr lang="en-AU" sz="2800" dirty="0" smtClean="0"/>
              <a:t>Challenges of multilingual collaboration</a:t>
            </a:r>
            <a:endParaRPr lang="en-AU" sz="2800" dirty="0"/>
          </a:p>
        </p:txBody>
      </p:sp>
    </p:spTree>
    <p:extLst>
      <p:ext uri="{BB962C8B-B14F-4D97-AF65-F5344CB8AC3E}">
        <p14:creationId xmlns:p14="http://schemas.microsoft.com/office/powerpoint/2010/main" val="6270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BIF-PPT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GBIF-PPT_2015</Template>
  <TotalTime>25311</TotalTime>
  <Words>741</Words>
  <Application>Microsoft Office PowerPoint</Application>
  <PresentationFormat>On-screen Show (4:3)</PresentationFormat>
  <Paragraphs>163</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ＭＳ Ｐゴシック</vt:lpstr>
      <vt:lpstr>Yu Gothic</vt:lpstr>
      <vt:lpstr>Arial</vt:lpstr>
      <vt:lpstr>Arial Narrow</vt:lpstr>
      <vt:lpstr>Calibri</vt:lpstr>
      <vt:lpstr>Helvetica Neue</vt:lpstr>
      <vt:lpstr>Times New Roman</vt:lpstr>
      <vt:lpstr>Trebuchet MS</vt:lpstr>
      <vt:lpstr>Verdana</vt:lpstr>
      <vt:lpstr>Wingdings</vt:lpstr>
      <vt:lpstr>GBIF-PPT_2015</vt:lpstr>
      <vt:lpstr>Proposed redevelopment of GBIF data integration pipeline</vt:lpstr>
      <vt:lpstr>PowerPoint Presentation</vt:lpstr>
      <vt:lpstr>PowerPoint Presentation</vt:lpstr>
      <vt:lpstr>elements OF COMBINED data indexing</vt:lpstr>
      <vt:lpstr>GBIO Components</vt:lpstr>
      <vt:lpstr>GBIC2: Coordinating GBIO Implementation</vt:lpstr>
      <vt:lpstr>GBIC2: Coordinating GBIO Implementation</vt:lpstr>
      <vt:lpstr>GBIC2: Fundamental Requirements</vt:lpstr>
      <vt:lpstr>GBIC2: Issues to solve</vt:lpstr>
      <vt:lpstr> </vt:lpstr>
      <vt:lpstr>GBIC2: Component Roadmaps</vt:lpstr>
      <vt:lpstr>GBIC2: Funding Roadmap Implementation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dhobern</dc:creator>
  <cp:lastModifiedBy>Donald Hobern</cp:lastModifiedBy>
  <cp:revision>218</cp:revision>
  <dcterms:created xsi:type="dcterms:W3CDTF">2015-10-01T11:20:02Z</dcterms:created>
  <dcterms:modified xsi:type="dcterms:W3CDTF">2018-02-13T13:45:30Z</dcterms:modified>
</cp:coreProperties>
</file>